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6" r:id="rId3"/>
    <p:sldId id="256" r:id="rId4"/>
    <p:sldId id="257" r:id="rId5"/>
    <p:sldId id="258" r:id="rId6"/>
    <p:sldId id="259" r:id="rId7"/>
    <p:sldId id="260" r:id="rId8"/>
    <p:sldId id="261" r:id="rId9"/>
    <p:sldId id="262" r:id="rId10"/>
    <p:sldId id="263"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48" d="100"/>
          <a:sy n="48" d="100"/>
        </p:scale>
        <p:origin x="14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034994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Template</a:t>
            </a:r>
          </a:p>
        </p:txBody>
      </p:sp>
    </p:spTree>
    <p:extLst>
      <p:ext uri="{BB962C8B-B14F-4D97-AF65-F5344CB8AC3E}">
        <p14:creationId xmlns:p14="http://schemas.microsoft.com/office/powerpoint/2010/main" val="772060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Template</a:t>
            </a:r>
          </a:p>
        </p:txBody>
      </p:sp>
    </p:spTree>
    <p:extLst>
      <p:ext uri="{BB962C8B-B14F-4D97-AF65-F5344CB8AC3E}">
        <p14:creationId xmlns:p14="http://schemas.microsoft.com/office/powerpoint/2010/main" val="58603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Template</a:t>
            </a:r>
          </a:p>
        </p:txBody>
      </p:sp>
    </p:spTree>
    <p:extLst>
      <p:ext uri="{BB962C8B-B14F-4D97-AF65-F5344CB8AC3E}">
        <p14:creationId xmlns:p14="http://schemas.microsoft.com/office/powerpoint/2010/main" val="11368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Template</a:t>
            </a:r>
          </a:p>
        </p:txBody>
      </p:sp>
    </p:spTree>
    <p:extLst>
      <p:ext uri="{BB962C8B-B14F-4D97-AF65-F5344CB8AC3E}">
        <p14:creationId xmlns:p14="http://schemas.microsoft.com/office/powerpoint/2010/main" val="794512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0"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8DB79-9061-4031-9877-BE7175658C00}"/>
              </a:ext>
            </a:extLst>
          </p:cNvPr>
          <p:cNvSpPr>
            <a:spLocks noGrp="1"/>
          </p:cNvSpPr>
          <p:nvPr>
            <p:ph type="title"/>
          </p:nvPr>
        </p:nvSpPr>
        <p:spPr>
          <a:xfrm>
            <a:off x="577515" y="221247"/>
            <a:ext cx="11670631" cy="1422400"/>
          </a:xfrm>
        </p:spPr>
        <p:txBody>
          <a:bodyPr>
            <a:normAutofit/>
          </a:bodyPr>
          <a:lstStyle/>
          <a:p>
            <a:r>
              <a:rPr lang="en-US" dirty="0"/>
              <a:t>Lit Chat</a:t>
            </a:r>
          </a:p>
        </p:txBody>
      </p:sp>
      <p:sp>
        <p:nvSpPr>
          <p:cNvPr id="4" name="Text Placeholder 3">
            <a:extLst>
              <a:ext uri="{FF2B5EF4-FFF2-40B4-BE49-F238E27FC236}">
                <a16:creationId xmlns:a16="http://schemas.microsoft.com/office/drawing/2014/main" id="{B590136F-E6C9-4DD4-AD60-B790D9C94A1E}"/>
              </a:ext>
            </a:extLst>
          </p:cNvPr>
          <p:cNvSpPr>
            <a:spLocks noGrp="1"/>
          </p:cNvSpPr>
          <p:nvPr>
            <p:ph type="body" sz="quarter" idx="1"/>
          </p:nvPr>
        </p:nvSpPr>
        <p:spPr>
          <a:xfrm>
            <a:off x="1270000" y="1876926"/>
            <a:ext cx="10464800" cy="7444874"/>
          </a:xfrm>
        </p:spPr>
        <p:txBody>
          <a:bodyPr>
            <a:normAutofit/>
          </a:bodyPr>
          <a:lstStyle/>
          <a:p>
            <a:r>
              <a:rPr lang="en-US" sz="4400" dirty="0"/>
              <a:t>Why this book? Why not this book? </a:t>
            </a:r>
          </a:p>
          <a:p>
            <a:pPr algn="l"/>
            <a:endParaRPr lang="en-US" sz="3600" dirty="0"/>
          </a:p>
          <a:p>
            <a:pPr algn="l"/>
            <a:r>
              <a:rPr lang="en-US" sz="3600" dirty="0"/>
              <a:t>After reading your book, you “have” a chat with a friend, which is to say you write a chat that answer one of the above questions. Another option is to write a chat between two characters. Either way you write it, the idea is that you reveal what you either did or did not like about the book. </a:t>
            </a:r>
          </a:p>
          <a:p>
            <a:pPr algn="l"/>
            <a:endParaRPr lang="en-US" dirty="0"/>
          </a:p>
          <a:p>
            <a:pPr algn="l"/>
            <a:r>
              <a:rPr lang="en-US" sz="3600" dirty="0"/>
              <a:t>Keeping your answer to the question in mind, your task is to produce a “Lit Chat” conversation that mirrors a Snap Chat conversation.</a:t>
            </a:r>
          </a:p>
          <a:p>
            <a:pPr algn="l"/>
            <a:endParaRPr lang="en-US" sz="2400" dirty="0"/>
          </a:p>
        </p:txBody>
      </p:sp>
    </p:spTree>
    <p:extLst>
      <p:ext uri="{BB962C8B-B14F-4D97-AF65-F5344CB8AC3E}">
        <p14:creationId xmlns:p14="http://schemas.microsoft.com/office/powerpoint/2010/main" val="77003758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p:nvPr/>
        </p:nvSpPr>
        <p:spPr>
          <a:xfrm>
            <a:off x="1617008" y="-8592"/>
            <a:ext cx="9770783" cy="9770783"/>
          </a:xfrm>
          <a:prstGeom prst="rect">
            <a:avLst/>
          </a:prstGeom>
          <a:solidFill>
            <a:srgbClr val="E6E6E6"/>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39" name="Shape 239"/>
          <p:cNvSpPr/>
          <p:nvPr/>
        </p:nvSpPr>
        <p:spPr>
          <a:xfrm>
            <a:off x="253317" y="835038"/>
            <a:ext cx="12498165" cy="8083524"/>
          </a:xfrm>
          <a:prstGeom prst="rect">
            <a:avLst/>
          </a:prstGeom>
          <a:solidFill>
            <a:srgbClr val="FEFBB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40" name="Shape 240"/>
          <p:cNvSpPr/>
          <p:nvPr/>
        </p:nvSpPr>
        <p:spPr>
          <a:xfrm>
            <a:off x="2687282" y="184667"/>
            <a:ext cx="7630237" cy="9384267"/>
          </a:xfrm>
          <a:prstGeom prst="rect">
            <a:avLst/>
          </a:prstGeom>
          <a:solidFill>
            <a:srgbClr val="FDF666"/>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41" name="Shape 241"/>
          <p:cNvSpPr/>
          <p:nvPr/>
        </p:nvSpPr>
        <p:spPr>
          <a:xfrm>
            <a:off x="1677236" y="424988"/>
            <a:ext cx="9650328" cy="1905001"/>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42" name="Shape 242"/>
          <p:cNvSpPr/>
          <p:nvPr/>
        </p:nvSpPr>
        <p:spPr>
          <a:xfrm>
            <a:off x="2262216" y="664473"/>
            <a:ext cx="8480368" cy="142603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4300" b="1">
                <a:latin typeface="Cochin"/>
                <a:ea typeface="Cochin"/>
                <a:cs typeface="Cochin"/>
                <a:sym typeface="Cochin"/>
              </a:defRPr>
            </a:lvl1pPr>
          </a:lstStyle>
          <a:p>
            <a:r>
              <a:rPr lang="en-US" dirty="0"/>
              <a:t>Why This Book</a:t>
            </a:r>
            <a:r>
              <a:rPr dirty="0"/>
              <a:t>?</a:t>
            </a:r>
            <a:endParaRPr lang="en-US" dirty="0"/>
          </a:p>
          <a:p>
            <a:r>
              <a:rPr lang="en-US" dirty="0"/>
              <a:t>Why Not This Book?</a:t>
            </a:r>
            <a:endParaRPr dirty="0"/>
          </a:p>
        </p:txBody>
      </p:sp>
      <p:sp>
        <p:nvSpPr>
          <p:cNvPr id="243" name="Shape 243"/>
          <p:cNvSpPr/>
          <p:nvPr/>
        </p:nvSpPr>
        <p:spPr>
          <a:xfrm>
            <a:off x="3314988" y="4142484"/>
            <a:ext cx="6374823" cy="50270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defTabSz="457200">
              <a:defRPr sz="2600">
                <a:latin typeface="Al Nile"/>
                <a:ea typeface="Al Nile"/>
                <a:cs typeface="Al Nile"/>
                <a:sym typeface="Al Nile"/>
              </a:defRPr>
            </a:lvl1pPr>
          </a:lstStyle>
          <a:p>
            <a:endParaRPr b="1" dirty="0"/>
          </a:p>
        </p:txBody>
      </p:sp>
      <p:sp>
        <p:nvSpPr>
          <p:cNvPr id="2" name="Arrow: Right 1">
            <a:extLst>
              <a:ext uri="{FF2B5EF4-FFF2-40B4-BE49-F238E27FC236}">
                <a16:creationId xmlns:a16="http://schemas.microsoft.com/office/drawing/2014/main" id="{BD9814A8-6BD9-42FD-B65F-017A7611A5D9}"/>
              </a:ext>
            </a:extLst>
          </p:cNvPr>
          <p:cNvSpPr/>
          <p:nvPr/>
        </p:nvSpPr>
        <p:spPr>
          <a:xfrm>
            <a:off x="0" y="3137722"/>
            <a:ext cx="5168348" cy="4605774"/>
          </a:xfrm>
          <a:prstGeom prst="rightArrow">
            <a:avLst/>
          </a:prstGeom>
          <a:blipFill rotWithShape="1">
            <a:blip r:embed="rId2"/>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mn-lt"/>
                <a:ea typeface="+mn-ea"/>
                <a:cs typeface="+mn-cs"/>
                <a:sym typeface="Helvetica Light"/>
              </a:rPr>
              <a:t>Your final statement of </a:t>
            </a:r>
          </a:p>
          <a:p>
            <a:pPr marL="0" marR="0" indent="0" algn="ctr" defTabSz="5842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mn-lt"/>
                <a:ea typeface="+mn-ea"/>
                <a:cs typeface="+mn-cs"/>
                <a:sym typeface="Helvetica Light"/>
              </a:rPr>
              <a:t>“Why This Book” </a:t>
            </a:r>
          </a:p>
          <a:p>
            <a:pPr marL="0" marR="0" indent="0" algn="ctr" defTabSz="5842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mn-lt"/>
                <a:ea typeface="+mn-ea"/>
                <a:cs typeface="+mn-cs"/>
                <a:sym typeface="Helvetica Light"/>
              </a:rPr>
              <a:t>or </a:t>
            </a:r>
          </a:p>
          <a:p>
            <a:pPr marL="0" marR="0" indent="0" algn="ctr" defTabSz="5842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mn-lt"/>
                <a:ea typeface="+mn-ea"/>
                <a:cs typeface="+mn-cs"/>
                <a:sym typeface="Helvetica Light"/>
              </a:rPr>
              <a:t>“Why Not This Book” </a:t>
            </a:r>
          </a:p>
          <a:p>
            <a:pPr marL="0" marR="0" indent="0" algn="ctr" defTabSz="58420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FFFFFF"/>
                </a:solidFill>
                <a:effectLst/>
                <a:uFillTx/>
                <a:latin typeface="+mn-lt"/>
                <a:ea typeface="+mn-ea"/>
                <a:cs typeface="+mn-cs"/>
                <a:sym typeface="Helvetica Light"/>
              </a:rPr>
              <a:t>with a careful summary </a:t>
            </a:r>
          </a:p>
          <a:p>
            <a:pPr marL="0" marR="0" indent="0" algn="ctr" defTabSz="584200" rtl="0" fontAlgn="auto" latinLnBrk="0" hangingPunct="0">
              <a:lnSpc>
                <a:spcPct val="100000"/>
              </a:lnSpc>
              <a:spcBef>
                <a:spcPts val="0"/>
              </a:spcBef>
              <a:spcAft>
                <a:spcPts val="0"/>
              </a:spcAft>
              <a:buClrTx/>
              <a:buSzTx/>
              <a:buFontTx/>
              <a:buNone/>
              <a:tabLst/>
            </a:pPr>
            <a:r>
              <a:rPr lang="en-US" sz="2400" dirty="0">
                <a:solidFill>
                  <a:srgbClr val="FFFFFF"/>
                </a:solidFill>
              </a:rPr>
              <a:t>of your opinion.</a:t>
            </a:r>
          </a:p>
        </p:txBody>
      </p:sp>
    </p:spTree>
  </p:cSld>
  <p:clrMapOvr>
    <a:masterClrMapping/>
  </p:clrMapOvr>
  <mc:AlternateContent xmlns:mc="http://schemas.openxmlformats.org/markup-compatibility/2006" xmlns:p14="http://schemas.microsoft.com/office/powerpoint/2010/main">
    <mc:Choice Requires="p14">
      <p:transition spd="slow" p14:dur="1500">
        <p:c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40B40-9D35-4440-854E-B6DDAC30A53E}"/>
              </a:ext>
            </a:extLst>
          </p:cNvPr>
          <p:cNvSpPr>
            <a:spLocks noGrp="1"/>
          </p:cNvSpPr>
          <p:nvPr>
            <p:ph type="title"/>
          </p:nvPr>
        </p:nvSpPr>
        <p:spPr>
          <a:xfrm>
            <a:off x="952500" y="444500"/>
            <a:ext cx="11099800" cy="1205396"/>
          </a:xfrm>
        </p:spPr>
        <p:txBody>
          <a:bodyPr>
            <a:normAutofit/>
          </a:bodyPr>
          <a:lstStyle/>
          <a:p>
            <a:r>
              <a:rPr lang="en-US" sz="5400" dirty="0"/>
              <a:t>Requirements</a:t>
            </a:r>
          </a:p>
        </p:txBody>
      </p:sp>
      <p:sp>
        <p:nvSpPr>
          <p:cNvPr id="4" name="Text Placeholder 3">
            <a:extLst>
              <a:ext uri="{FF2B5EF4-FFF2-40B4-BE49-F238E27FC236}">
                <a16:creationId xmlns:a16="http://schemas.microsoft.com/office/drawing/2014/main" id="{3CFDE00A-AE30-4B19-BF05-3721006D2ED2}"/>
              </a:ext>
            </a:extLst>
          </p:cNvPr>
          <p:cNvSpPr>
            <a:spLocks noGrp="1"/>
          </p:cNvSpPr>
          <p:nvPr>
            <p:ph type="body" idx="1"/>
          </p:nvPr>
        </p:nvSpPr>
        <p:spPr>
          <a:xfrm>
            <a:off x="952500" y="1649896"/>
            <a:ext cx="11099800" cy="7240104"/>
          </a:xfrm>
        </p:spPr>
        <p:txBody>
          <a:bodyPr>
            <a:normAutofit fontScale="92500" lnSpcReduction="20000"/>
          </a:bodyPr>
          <a:lstStyle/>
          <a:p>
            <a:pPr marL="342900" indent="-342900" algn="l">
              <a:lnSpc>
                <a:spcPct val="120000"/>
              </a:lnSpc>
              <a:buFont typeface="Arial" panose="020B0604020202020204" pitchFamily="34" charset="0"/>
              <a:buChar char="•"/>
            </a:pPr>
            <a:r>
              <a:rPr lang="en-US" sz="2800" dirty="0"/>
              <a:t>You should have at least 3 “snaps” with all of the information outlined in the slides that follow.</a:t>
            </a:r>
          </a:p>
          <a:p>
            <a:pPr marL="342900" indent="-342900" algn="l">
              <a:lnSpc>
                <a:spcPct val="120000"/>
              </a:lnSpc>
              <a:buFont typeface="Arial" panose="020B0604020202020204" pitchFamily="34" charset="0"/>
              <a:buChar char="•"/>
            </a:pPr>
            <a:r>
              <a:rPr lang="en-US" sz="2800" dirty="0"/>
              <a:t>You may produce this using PowerPoint, Word, Google Slides…any way you want in order to make this as similar to a Snap Chat conversation as you can, answering “Why This Book” or “Why Not This Book.”</a:t>
            </a:r>
          </a:p>
          <a:p>
            <a:pPr marL="342900" indent="-342900" algn="l">
              <a:lnSpc>
                <a:spcPct val="120000"/>
              </a:lnSpc>
              <a:buFont typeface="Arial" panose="020B0604020202020204" pitchFamily="34" charset="0"/>
              <a:buChar char="•"/>
            </a:pPr>
            <a:r>
              <a:rPr lang="en-US" sz="2800" dirty="0"/>
              <a:t>Do you need to include cited examples from the book you read? Yes…show that you read the book. Show what you did or did not enjoy about the book. Show what stuck with you.</a:t>
            </a:r>
          </a:p>
          <a:p>
            <a:pPr marL="342900" indent="-342900" algn="l">
              <a:lnSpc>
                <a:spcPct val="120000"/>
              </a:lnSpc>
              <a:buFont typeface="Arial" panose="020B0604020202020204" pitchFamily="34" charset="0"/>
              <a:buChar char="•"/>
            </a:pPr>
            <a:r>
              <a:rPr lang="en-US" sz="2800" dirty="0"/>
              <a:t>Remember, you can even do this with a book that you didn’t like, and maybe didn’t even finish. </a:t>
            </a:r>
          </a:p>
          <a:p>
            <a:pPr marL="342900" indent="-342900" algn="l">
              <a:lnSpc>
                <a:spcPct val="120000"/>
              </a:lnSpc>
              <a:buFont typeface="Arial" panose="020B0604020202020204" pitchFamily="34" charset="0"/>
              <a:buChar char="•"/>
            </a:pPr>
            <a:r>
              <a:rPr lang="en-US" sz="2800" dirty="0"/>
              <a:t>You can use the template as it is provided or use another means to create your “Lit Chat” about your book. Happy creating!</a:t>
            </a:r>
          </a:p>
        </p:txBody>
      </p:sp>
    </p:spTree>
    <p:extLst>
      <p:ext uri="{BB962C8B-B14F-4D97-AF65-F5344CB8AC3E}">
        <p14:creationId xmlns:p14="http://schemas.microsoft.com/office/powerpoint/2010/main" val="355474282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hape 119"/>
          <p:cNvSpPr/>
          <p:nvPr/>
        </p:nvSpPr>
        <p:spPr>
          <a:xfrm>
            <a:off x="165493" y="119932"/>
            <a:ext cx="12673813" cy="9513737"/>
          </a:xfrm>
          <a:prstGeom prst="rect">
            <a:avLst/>
          </a:prstGeom>
          <a:solidFill>
            <a:srgbClr val="FEFB4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20" name="Shape 120"/>
          <p:cNvSpPr/>
          <p:nvPr/>
        </p:nvSpPr>
        <p:spPr>
          <a:xfrm>
            <a:off x="-375249" y="537030"/>
            <a:ext cx="13755297" cy="2963474"/>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21" name="Shape 121"/>
          <p:cNvSpPr/>
          <p:nvPr/>
        </p:nvSpPr>
        <p:spPr>
          <a:xfrm>
            <a:off x="4077241" y="-529664"/>
            <a:ext cx="4850317" cy="6154233"/>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22" name="Shape 122"/>
          <p:cNvSpPr/>
          <p:nvPr/>
        </p:nvSpPr>
        <p:spPr>
          <a:xfrm>
            <a:off x="-375249" y="6169626"/>
            <a:ext cx="13755298" cy="2963473"/>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23" name="Shape 123"/>
          <p:cNvSpPr/>
          <p:nvPr/>
        </p:nvSpPr>
        <p:spPr>
          <a:xfrm>
            <a:off x="437781" y="5915425"/>
            <a:ext cx="12129237" cy="3471875"/>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pic>
        <p:nvPicPr>
          <p:cNvPr id="124" name="346F37E0-58DE-4025-BD2F-8C07DE1412DC-L0-001.png"/>
          <p:cNvPicPr>
            <a:picLocks noChangeAspect="1"/>
          </p:cNvPicPr>
          <p:nvPr/>
        </p:nvPicPr>
        <p:blipFill>
          <a:blip r:embed="rId2"/>
          <a:stretch>
            <a:fillRect/>
          </a:stretch>
        </p:blipFill>
        <p:spPr>
          <a:xfrm>
            <a:off x="4585750" y="102118"/>
            <a:ext cx="3833298" cy="3833299"/>
          </a:xfrm>
          <a:prstGeom prst="rect">
            <a:avLst/>
          </a:prstGeom>
          <a:ln w="12700">
            <a:miter lim="400000"/>
          </a:ln>
        </p:spPr>
      </p:pic>
      <p:sp>
        <p:nvSpPr>
          <p:cNvPr id="126" name="Shape 126"/>
          <p:cNvSpPr/>
          <p:nvPr/>
        </p:nvSpPr>
        <p:spPr>
          <a:xfrm>
            <a:off x="4696003" y="4031798"/>
            <a:ext cx="3612794" cy="6477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rPr lang="en-US" dirty="0"/>
              <a:t>Snapchat Project</a:t>
            </a:r>
            <a:endParaRPr dirty="0"/>
          </a:p>
        </p:txBody>
      </p:sp>
      <p:sp>
        <p:nvSpPr>
          <p:cNvPr id="127" name="Shape 127"/>
          <p:cNvSpPr/>
          <p:nvPr/>
        </p:nvSpPr>
        <p:spPr>
          <a:xfrm>
            <a:off x="6451070" y="8402835"/>
            <a:ext cx="102657" cy="733534"/>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4100"/>
            </a:lvl1pPr>
          </a:lstStyle>
          <a:p>
            <a:endParaRPr dirty="0"/>
          </a:p>
        </p:txBody>
      </p:sp>
      <p:sp>
        <p:nvSpPr>
          <p:cNvPr id="2" name="Arrow: Right 1">
            <a:extLst>
              <a:ext uri="{FF2B5EF4-FFF2-40B4-BE49-F238E27FC236}">
                <a16:creationId xmlns:a16="http://schemas.microsoft.com/office/drawing/2014/main" id="{A13B5348-DC3A-403E-9FC3-D396F29E1D36}"/>
              </a:ext>
            </a:extLst>
          </p:cNvPr>
          <p:cNvSpPr/>
          <p:nvPr/>
        </p:nvSpPr>
        <p:spPr>
          <a:xfrm>
            <a:off x="-178904" y="6037253"/>
            <a:ext cx="4764654" cy="937458"/>
          </a:xfrm>
          <a:prstGeom prst="rightArrow">
            <a:avLst/>
          </a:prstGeom>
          <a:blipFill rotWithShape="1">
            <a:blip r:embed="rId3"/>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2400" dirty="0">
                <a:solidFill>
                  <a:schemeClr val="bg1"/>
                </a:solidFill>
              </a:rPr>
              <a:t>Picture representing the book</a:t>
            </a:r>
            <a:endParaRPr kumimoji="0" lang="en-US" sz="2400" i="0" u="none" strike="noStrike" cap="none" spc="0" normalizeH="0" baseline="0" dirty="0">
              <a:ln>
                <a:noFill/>
              </a:ln>
              <a:solidFill>
                <a:schemeClr val="bg1"/>
              </a:solidFill>
              <a:effectLst/>
              <a:uFillTx/>
              <a:sym typeface="Helvetica Light"/>
            </a:endParaRPr>
          </a:p>
        </p:txBody>
      </p:sp>
      <p:sp>
        <p:nvSpPr>
          <p:cNvPr id="6" name="Arrow: Right 5">
            <a:extLst>
              <a:ext uri="{FF2B5EF4-FFF2-40B4-BE49-F238E27FC236}">
                <a16:creationId xmlns:a16="http://schemas.microsoft.com/office/drawing/2014/main" id="{C045FDD5-9170-403B-8428-9A21F3E80FAE}"/>
              </a:ext>
            </a:extLst>
          </p:cNvPr>
          <p:cNvSpPr/>
          <p:nvPr/>
        </p:nvSpPr>
        <p:spPr>
          <a:xfrm>
            <a:off x="-375248" y="8252026"/>
            <a:ext cx="4027724" cy="937458"/>
          </a:xfrm>
          <a:prstGeom prst="rightArrow">
            <a:avLst/>
          </a:prstGeom>
          <a:blipFill rotWithShape="1">
            <a:blip r:embed="rId3"/>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i="0" u="none" strike="noStrike" cap="none" spc="0" normalizeH="0" baseline="0" dirty="0">
                <a:ln>
                  <a:noFill/>
                </a:ln>
                <a:solidFill>
                  <a:schemeClr val="bg1"/>
                </a:solidFill>
                <a:effectLst/>
                <a:uFillTx/>
                <a:latin typeface="+mn-lt"/>
                <a:ea typeface="+mn-ea"/>
                <a:cs typeface="+mn-cs"/>
                <a:sym typeface="Helvetica Light"/>
              </a:rPr>
              <a:t>Central Idea of Project </a:t>
            </a:r>
          </a:p>
        </p:txBody>
      </p:sp>
      <p:pic>
        <p:nvPicPr>
          <p:cNvPr id="1026" name="Picture 2" descr="To Kill a Mockingbird by Harper Lee">
            <a:extLst>
              <a:ext uri="{FF2B5EF4-FFF2-40B4-BE49-F238E27FC236}">
                <a16:creationId xmlns:a16="http://schemas.microsoft.com/office/drawing/2014/main" id="{6786F7D7-CC5B-4DF6-B102-2F3712D5E6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7063" y="4769544"/>
            <a:ext cx="2250674" cy="346927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CB9A5EB-A0FF-441A-8FDE-F52B3645E9E0}"/>
              </a:ext>
            </a:extLst>
          </p:cNvPr>
          <p:cNvSpPr txBox="1"/>
          <p:nvPr/>
        </p:nvSpPr>
        <p:spPr>
          <a:xfrm>
            <a:off x="4035596" y="8542963"/>
            <a:ext cx="5048769"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2800" b="1" dirty="0"/>
              <a:t>“It’s a sin to kill a Mockingbird.”</a:t>
            </a:r>
            <a:endParaRPr kumimoji="0" lang="en-US" sz="2800" b="1" i="0" u="none" strike="noStrike" cap="none" spc="0" normalizeH="0" baseline="0" dirty="0">
              <a:ln>
                <a:noFill/>
              </a:ln>
              <a:solidFill>
                <a:srgbClr val="000000"/>
              </a:solidFill>
              <a:effectLst/>
              <a:uFillTx/>
              <a:latin typeface="+mn-lt"/>
              <a:ea typeface="+mn-ea"/>
              <a:cs typeface="+mn-cs"/>
              <a:sym typeface="Helvetica Light"/>
            </a:endParaRPr>
          </a:p>
        </p:txBody>
      </p:sp>
      <p:sp>
        <p:nvSpPr>
          <p:cNvPr id="3" name="TextBox 2">
            <a:extLst>
              <a:ext uri="{FF2B5EF4-FFF2-40B4-BE49-F238E27FC236}">
                <a16:creationId xmlns:a16="http://schemas.microsoft.com/office/drawing/2014/main" id="{6BBD85A9-B0B2-45B1-AD98-F90A966499E2}"/>
              </a:ext>
            </a:extLst>
          </p:cNvPr>
          <p:cNvSpPr txBox="1"/>
          <p:nvPr/>
        </p:nvSpPr>
        <p:spPr>
          <a:xfrm>
            <a:off x="437781" y="348929"/>
            <a:ext cx="2881889" cy="656590"/>
          </a:xfrm>
          <a:prstGeom prst="rect">
            <a:avLst/>
          </a:prstGeom>
          <a:no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dirty="0">
                <a:ln>
                  <a:noFill/>
                </a:ln>
                <a:solidFill>
                  <a:srgbClr val="000000"/>
                </a:solidFill>
                <a:effectLst/>
                <a:uFillTx/>
                <a:latin typeface="+mn-lt"/>
                <a:ea typeface="+mn-ea"/>
                <a:cs typeface="+mn-cs"/>
                <a:sym typeface="Helvetica Light"/>
              </a:rPr>
              <a:t>SAMPLE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p:nvPr/>
        </p:nvSpPr>
        <p:spPr>
          <a:xfrm>
            <a:off x="-95290" y="-171531"/>
            <a:ext cx="13379462" cy="10196374"/>
          </a:xfrm>
          <a:prstGeom prst="rect">
            <a:avLst/>
          </a:prstGeom>
          <a:solidFill>
            <a:srgbClr val="F2E933"/>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30" name="Shape 130"/>
          <p:cNvSpPr/>
          <p:nvPr/>
        </p:nvSpPr>
        <p:spPr>
          <a:xfrm>
            <a:off x="134813" y="185129"/>
            <a:ext cx="6202174" cy="9483051"/>
          </a:xfrm>
          <a:prstGeom prst="rect">
            <a:avLst/>
          </a:prstGeom>
          <a:solidFill>
            <a:srgbClr val="FFFFFF"/>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pic>
        <p:nvPicPr>
          <p:cNvPr id="132" name="0C4E6D61-DE90-4019-9C8A-DBFDD6469E73-L0-001.png"/>
          <p:cNvPicPr>
            <a:picLocks noChangeAspect="1"/>
          </p:cNvPicPr>
          <p:nvPr/>
        </p:nvPicPr>
        <p:blipFill>
          <a:blip r:embed="rId2"/>
          <a:srcRect b="2033"/>
          <a:stretch>
            <a:fillRect/>
          </a:stretch>
        </p:blipFill>
        <p:spPr>
          <a:xfrm>
            <a:off x="1106567" y="1439100"/>
            <a:ext cx="4033805" cy="8129371"/>
          </a:xfrm>
          <a:prstGeom prst="rect">
            <a:avLst/>
          </a:prstGeom>
          <a:ln w="12700">
            <a:miter lim="400000"/>
          </a:ln>
        </p:spPr>
      </p:pic>
      <p:sp>
        <p:nvSpPr>
          <p:cNvPr id="133" name="Shape 133"/>
          <p:cNvSpPr/>
          <p:nvPr/>
        </p:nvSpPr>
        <p:spPr>
          <a:xfrm>
            <a:off x="6559840" y="52104"/>
            <a:ext cx="6202173" cy="9483052"/>
          </a:xfrm>
          <a:prstGeom prst="rect">
            <a:avLst/>
          </a:prstGeom>
          <a:solidFill>
            <a:srgbClr val="FEFA8B"/>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pic>
        <p:nvPicPr>
          <p:cNvPr id="134" name="346F37E0-58DE-4025-BD2F-8C07DE1412DC-L0-001.png"/>
          <p:cNvPicPr>
            <a:picLocks noChangeAspect="1"/>
          </p:cNvPicPr>
          <p:nvPr/>
        </p:nvPicPr>
        <p:blipFill>
          <a:blip r:embed="rId3"/>
          <a:stretch>
            <a:fillRect/>
          </a:stretch>
        </p:blipFill>
        <p:spPr>
          <a:xfrm>
            <a:off x="10608693" y="300545"/>
            <a:ext cx="2000145" cy="2000146"/>
          </a:xfrm>
          <a:prstGeom prst="rect">
            <a:avLst/>
          </a:prstGeom>
          <a:ln w="12700">
            <a:miter lim="400000"/>
          </a:ln>
        </p:spPr>
      </p:pic>
      <p:sp>
        <p:nvSpPr>
          <p:cNvPr id="136" name="Shape 136"/>
          <p:cNvSpPr/>
          <p:nvPr/>
        </p:nvSpPr>
        <p:spPr>
          <a:xfrm>
            <a:off x="6769568" y="1415775"/>
            <a:ext cx="3461239" cy="884916"/>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37" name="Shape 137"/>
          <p:cNvSpPr/>
          <p:nvPr/>
        </p:nvSpPr>
        <p:spPr>
          <a:xfrm>
            <a:off x="7108848" y="1486446"/>
            <a:ext cx="2447189"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800"/>
            </a:lvl1pPr>
          </a:lstStyle>
          <a:p>
            <a:r>
              <a:rPr dirty="0"/>
              <a:t>Comments</a:t>
            </a:r>
          </a:p>
        </p:txBody>
      </p:sp>
      <p:sp>
        <p:nvSpPr>
          <p:cNvPr id="138" name="Shape 138"/>
          <p:cNvSpPr/>
          <p:nvPr/>
        </p:nvSpPr>
        <p:spPr>
          <a:xfrm>
            <a:off x="488598" y="135272"/>
            <a:ext cx="5494605" cy="1245373"/>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2E933"/>
                </a:solidFill>
              </a:defRPr>
            </a:pPr>
            <a:endParaRPr/>
          </a:p>
        </p:txBody>
      </p:sp>
      <p:sp>
        <p:nvSpPr>
          <p:cNvPr id="139" name="Shape 139"/>
          <p:cNvSpPr/>
          <p:nvPr/>
        </p:nvSpPr>
        <p:spPr>
          <a:xfrm>
            <a:off x="323408" y="198831"/>
            <a:ext cx="5824984" cy="111825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200"/>
            </a:pPr>
            <a:r>
              <a:rPr dirty="0"/>
              <a:t>Post: </a:t>
            </a:r>
            <a:r>
              <a:rPr lang="en-US" dirty="0"/>
              <a:t>The Courtroom Scene </a:t>
            </a:r>
            <a:r>
              <a:rPr dirty="0"/>
              <a:t>(</a:t>
            </a:r>
            <a:r>
              <a:rPr lang="en-US" dirty="0"/>
              <a:t>day one</a:t>
            </a:r>
            <a:r>
              <a:rPr dirty="0"/>
              <a:t>)</a:t>
            </a:r>
          </a:p>
          <a:p>
            <a:pPr>
              <a:defRPr sz="2200"/>
            </a:pPr>
            <a:r>
              <a:rPr dirty="0"/>
              <a:t>Perspective: </a:t>
            </a:r>
            <a:r>
              <a:rPr lang="en-US" dirty="0"/>
              <a:t>The court reporter</a:t>
            </a:r>
            <a:endParaRPr dirty="0"/>
          </a:p>
          <a:p>
            <a:pPr>
              <a:defRPr sz="2200"/>
            </a:pPr>
            <a:r>
              <a:rPr dirty="0"/>
              <a:t>Date (</a:t>
            </a:r>
            <a:r>
              <a:rPr dirty="0" err="1"/>
              <a:t>Approx</a:t>
            </a:r>
            <a:r>
              <a:rPr dirty="0"/>
              <a:t>): 1</a:t>
            </a:r>
            <a:r>
              <a:rPr lang="en-US" dirty="0"/>
              <a:t>932</a:t>
            </a:r>
            <a:endParaRPr dirty="0"/>
          </a:p>
        </p:txBody>
      </p:sp>
      <p:sp>
        <p:nvSpPr>
          <p:cNvPr id="140" name="Shape 140"/>
          <p:cNvSpPr/>
          <p:nvPr/>
        </p:nvSpPr>
        <p:spPr>
          <a:xfrm>
            <a:off x="6769568" y="2425523"/>
            <a:ext cx="5638661" cy="6761361"/>
          </a:xfrm>
          <a:prstGeom prst="rect">
            <a:avLst/>
          </a:prstGeom>
          <a:solidFill>
            <a:srgbClr val="FEFBB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41" name="Shape 141"/>
          <p:cNvSpPr/>
          <p:nvPr/>
        </p:nvSpPr>
        <p:spPr>
          <a:xfrm>
            <a:off x="6891200" y="2696079"/>
            <a:ext cx="5473404" cy="601190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a:defRPr sz="2000">
                <a:solidFill>
                  <a:srgbClr val="3373F9"/>
                </a:solidFill>
              </a:defRPr>
            </a:pPr>
            <a:r>
              <a:rPr lang="en-US" sz="2400" dirty="0"/>
              <a:t>Court Reporter</a:t>
            </a:r>
            <a:r>
              <a:rPr sz="2400" dirty="0"/>
              <a:t>: </a:t>
            </a:r>
            <a:r>
              <a:rPr lang="en-US" sz="2400" dirty="0">
                <a:solidFill>
                  <a:schemeClr val="tx1"/>
                </a:solidFill>
              </a:rPr>
              <a:t>Atticus Finch – quite a man. I wonder if someone reading this might be able to see that history repeats itself if we aren’t careful.</a:t>
            </a:r>
            <a:endParaRPr sz="2400" dirty="0">
              <a:solidFill>
                <a:srgbClr val="000000"/>
              </a:solidFill>
            </a:endParaRPr>
          </a:p>
          <a:p>
            <a:pPr algn="l">
              <a:defRPr sz="2000">
                <a:solidFill>
                  <a:srgbClr val="3373F9"/>
                </a:solidFill>
              </a:defRPr>
            </a:pPr>
            <a:r>
              <a:rPr lang="en-US" sz="2400" dirty="0"/>
              <a:t>Mayella Ewell</a:t>
            </a:r>
            <a:r>
              <a:rPr sz="2400" dirty="0"/>
              <a:t>: </a:t>
            </a:r>
            <a:r>
              <a:rPr lang="en-US" sz="2400" dirty="0">
                <a:solidFill>
                  <a:srgbClr val="000000"/>
                </a:solidFill>
              </a:rPr>
              <a:t>I don’t think so</a:t>
            </a:r>
            <a:r>
              <a:rPr lang="en-US" sz="2400" dirty="0"/>
              <a:t>. </a:t>
            </a:r>
            <a:r>
              <a:rPr lang="en-US" sz="2400" dirty="0">
                <a:solidFill>
                  <a:schemeClr val="tx1"/>
                </a:solidFill>
              </a:rPr>
              <a:t>Atticus Finch has a twisted view of how things are supposed to be. And repeating itself? What does that even mean? Nothing is ever going to change…and that’s the truth. He’s representing Tom Robinson of all people!</a:t>
            </a:r>
            <a:endParaRPr sz="2400" dirty="0">
              <a:solidFill>
                <a:srgbClr val="000000"/>
              </a:solidFill>
            </a:endParaRPr>
          </a:p>
          <a:p>
            <a:pPr algn="l">
              <a:defRPr sz="2000">
                <a:solidFill>
                  <a:srgbClr val="3373F9"/>
                </a:solidFill>
              </a:defRPr>
            </a:pPr>
            <a:r>
              <a:rPr lang="en-US" sz="2400" dirty="0"/>
              <a:t>Court Reporter: </a:t>
            </a:r>
            <a:r>
              <a:rPr lang="en-US" sz="2400" dirty="0">
                <a:solidFill>
                  <a:schemeClr val="tx1"/>
                </a:solidFill>
              </a:rPr>
              <a:t>Oh come on, are you completely blind? We are already repeating history. Tom Robinson is a good, decent </a:t>
            </a:r>
            <a:r>
              <a:rPr lang="en-US" sz="2400" dirty="0" err="1">
                <a:solidFill>
                  <a:schemeClr val="tx1"/>
                </a:solidFill>
              </a:rPr>
              <a:t>man.You’re</a:t>
            </a:r>
            <a:r>
              <a:rPr lang="en-US" sz="2400" dirty="0">
                <a:solidFill>
                  <a:schemeClr val="tx1"/>
                </a:solidFill>
              </a:rPr>
              <a:t> crazy, honestly</a:t>
            </a:r>
            <a:r>
              <a:rPr lang="en-US" dirty="0">
                <a:solidFill>
                  <a:schemeClr val="tx1"/>
                </a:solidFill>
              </a:rPr>
              <a:t>.</a:t>
            </a:r>
            <a:endParaRPr dirty="0">
              <a:solidFill>
                <a:srgbClr val="000000"/>
              </a:solidFill>
            </a:endParaRPr>
          </a:p>
        </p:txBody>
      </p:sp>
      <p:sp>
        <p:nvSpPr>
          <p:cNvPr id="142" name="Shape 142"/>
          <p:cNvSpPr/>
          <p:nvPr/>
        </p:nvSpPr>
        <p:spPr>
          <a:xfrm>
            <a:off x="1489019" y="7718759"/>
            <a:ext cx="3203745" cy="615012"/>
          </a:xfrm>
          <a:prstGeom prst="rect">
            <a:avLst/>
          </a:prstGeom>
          <a:solidFill>
            <a:srgbClr val="DCDEE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43" name="Shape 143"/>
          <p:cNvSpPr/>
          <p:nvPr/>
        </p:nvSpPr>
        <p:spPr>
          <a:xfrm>
            <a:off x="1431013" y="7727036"/>
            <a:ext cx="3319756" cy="656590"/>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defRPr sz="1200"/>
            </a:lvl1pPr>
          </a:lstStyle>
          <a:p>
            <a:r>
              <a:rPr dirty="0"/>
              <a:t>This man has the miraculous ability to turn complex debates into common talk. How strange!</a:t>
            </a:r>
          </a:p>
        </p:txBody>
      </p:sp>
      <p:sp>
        <p:nvSpPr>
          <p:cNvPr id="145" name="Shape 145"/>
          <p:cNvSpPr/>
          <p:nvPr/>
        </p:nvSpPr>
        <p:spPr>
          <a:xfrm>
            <a:off x="4232496" y="2620414"/>
            <a:ext cx="102657" cy="65659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solidFill>
                  <a:srgbClr val="FFFFFF"/>
                </a:solidFill>
              </a:defRPr>
            </a:lvl1pPr>
          </a:lstStyle>
          <a:p>
            <a:endParaRPr dirty="0"/>
          </a:p>
        </p:txBody>
      </p:sp>
      <p:pic>
        <p:nvPicPr>
          <p:cNvPr id="7" name="Picture 6">
            <a:extLst>
              <a:ext uri="{FF2B5EF4-FFF2-40B4-BE49-F238E27FC236}">
                <a16:creationId xmlns:a16="http://schemas.microsoft.com/office/drawing/2014/main" id="{639A8676-DC79-4174-B212-3BE8D6D03074}"/>
              </a:ext>
            </a:extLst>
          </p:cNvPr>
          <p:cNvPicPr>
            <a:picLocks noChangeAspect="1"/>
          </p:cNvPicPr>
          <p:nvPr/>
        </p:nvPicPr>
        <p:blipFill>
          <a:blip r:embed="rId4"/>
          <a:stretch>
            <a:fillRect/>
          </a:stretch>
        </p:blipFill>
        <p:spPr>
          <a:xfrm>
            <a:off x="1471652" y="2612627"/>
            <a:ext cx="3266664" cy="5106131"/>
          </a:xfrm>
          <a:prstGeom prst="rect">
            <a:avLst/>
          </a:prstGeom>
        </p:spPr>
      </p:pic>
      <p:sp>
        <p:nvSpPr>
          <p:cNvPr id="5" name="Arrow: Right 4">
            <a:extLst>
              <a:ext uri="{FF2B5EF4-FFF2-40B4-BE49-F238E27FC236}">
                <a16:creationId xmlns:a16="http://schemas.microsoft.com/office/drawing/2014/main" id="{B3961682-4EE4-4B6C-B58C-FA9A928A4915}"/>
              </a:ext>
            </a:extLst>
          </p:cNvPr>
          <p:cNvSpPr/>
          <p:nvPr/>
        </p:nvSpPr>
        <p:spPr>
          <a:xfrm>
            <a:off x="3955774" y="3331316"/>
            <a:ext cx="2802719" cy="3872111"/>
          </a:xfrm>
          <a:prstGeom prst="rightArrow">
            <a:avLst/>
          </a:prstGeom>
          <a:blipFill rotWithShape="1">
            <a:blip r:embed="rId5"/>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uFillTx/>
                <a:latin typeface="+mn-lt"/>
                <a:ea typeface="+mn-ea"/>
                <a:cs typeface="+mn-cs"/>
                <a:sym typeface="Helvetica Light"/>
              </a:rPr>
              <a:t>Conversation between characters or between you and someone else about the book</a:t>
            </a:r>
          </a:p>
        </p:txBody>
      </p:sp>
      <p:sp>
        <p:nvSpPr>
          <p:cNvPr id="23" name="TextBox 22">
            <a:extLst>
              <a:ext uri="{FF2B5EF4-FFF2-40B4-BE49-F238E27FC236}">
                <a16:creationId xmlns:a16="http://schemas.microsoft.com/office/drawing/2014/main" id="{ED65FFD8-90B5-4FE8-883C-1D3FB32D4F88}"/>
              </a:ext>
            </a:extLst>
          </p:cNvPr>
          <p:cNvSpPr txBox="1"/>
          <p:nvPr/>
        </p:nvSpPr>
        <p:spPr>
          <a:xfrm>
            <a:off x="10200752" y="20634"/>
            <a:ext cx="2881889" cy="656590"/>
          </a:xfrm>
          <a:prstGeom prst="rect">
            <a:avLst/>
          </a:prstGeom>
          <a:no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dirty="0">
                <a:ln>
                  <a:noFill/>
                </a:ln>
                <a:solidFill>
                  <a:srgbClr val="000000"/>
                </a:solidFill>
                <a:effectLst/>
                <a:uFillTx/>
                <a:latin typeface="+mn-lt"/>
                <a:ea typeface="+mn-ea"/>
                <a:cs typeface="+mn-cs"/>
                <a:sym typeface="Helvetica Light"/>
              </a:rPr>
              <a:t>SAMPLE</a:t>
            </a:r>
          </a:p>
        </p:txBody>
      </p:sp>
      <p:sp>
        <p:nvSpPr>
          <p:cNvPr id="9" name="Arrow: Left 8">
            <a:extLst>
              <a:ext uri="{FF2B5EF4-FFF2-40B4-BE49-F238E27FC236}">
                <a16:creationId xmlns:a16="http://schemas.microsoft.com/office/drawing/2014/main" id="{F6B03408-1C89-479E-BE9A-C29504FAAA08}"/>
              </a:ext>
            </a:extLst>
          </p:cNvPr>
          <p:cNvSpPr/>
          <p:nvPr/>
        </p:nvSpPr>
        <p:spPr>
          <a:xfrm>
            <a:off x="5674935" y="20634"/>
            <a:ext cx="4791896" cy="815181"/>
          </a:xfrm>
          <a:prstGeom prst="leftArrow">
            <a:avLst/>
          </a:prstGeom>
          <a:blipFill rotWithShape="1">
            <a:blip r:embed="rId5"/>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uFillTx/>
                <a:latin typeface="+mn-lt"/>
                <a:ea typeface="+mn-ea"/>
                <a:cs typeface="+mn-cs"/>
                <a:sym typeface="Helvetica Light"/>
              </a:rPr>
              <a:t>Post: What is the picture representing</a:t>
            </a:r>
          </a:p>
        </p:txBody>
      </p:sp>
      <p:sp>
        <p:nvSpPr>
          <p:cNvPr id="10" name="Arrow: Left 9">
            <a:extLst>
              <a:ext uri="{FF2B5EF4-FFF2-40B4-BE49-F238E27FC236}">
                <a16:creationId xmlns:a16="http://schemas.microsoft.com/office/drawing/2014/main" id="{AD4C633B-4ADC-40E2-86A7-41B93DB574DE}"/>
              </a:ext>
            </a:extLst>
          </p:cNvPr>
          <p:cNvSpPr/>
          <p:nvPr/>
        </p:nvSpPr>
        <p:spPr>
          <a:xfrm rot="1555224">
            <a:off x="4490158" y="1275684"/>
            <a:ext cx="2457256" cy="815181"/>
          </a:xfrm>
          <a:prstGeom prst="leftArrow">
            <a:avLst/>
          </a:prstGeom>
          <a:blipFill rotWithShape="1">
            <a:blip r:embed="rId5"/>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FFFFFF"/>
                </a:solidFill>
                <a:effectLst/>
                <a:uFillTx/>
                <a:latin typeface="+mn-lt"/>
                <a:ea typeface="+mn-ea"/>
                <a:cs typeface="+mn-cs"/>
                <a:sym typeface="Helvetica Light"/>
              </a:rPr>
              <a:t>Date of the photo</a:t>
            </a:r>
          </a:p>
        </p:txBody>
      </p:sp>
      <p:sp>
        <p:nvSpPr>
          <p:cNvPr id="11" name="Arrow: Up 10">
            <a:extLst>
              <a:ext uri="{FF2B5EF4-FFF2-40B4-BE49-F238E27FC236}">
                <a16:creationId xmlns:a16="http://schemas.microsoft.com/office/drawing/2014/main" id="{FCBAB9D9-1055-4975-8DBF-84AE57E615D8}"/>
              </a:ext>
            </a:extLst>
          </p:cNvPr>
          <p:cNvSpPr/>
          <p:nvPr/>
        </p:nvSpPr>
        <p:spPr>
          <a:xfrm rot="1167590">
            <a:off x="247976" y="870530"/>
            <a:ext cx="1610321" cy="1733550"/>
          </a:xfrm>
          <a:prstGeom prst="upArrow">
            <a:avLst>
              <a:gd name="adj1" fmla="val 50279"/>
              <a:gd name="adj2" fmla="val 50000"/>
            </a:avLst>
          </a:prstGeom>
          <a:blipFill rotWithShape="1">
            <a:blip r:embed="rId5"/>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2000" dirty="0">
                <a:solidFill>
                  <a:srgbClr val="FFFFFF"/>
                </a:solidFill>
              </a:rPr>
              <a:t>Who took the photo</a:t>
            </a:r>
            <a:endParaRPr kumimoji="0" lang="en-US" sz="20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6" name="Arrow: Right 5">
            <a:extLst>
              <a:ext uri="{FF2B5EF4-FFF2-40B4-BE49-F238E27FC236}">
                <a16:creationId xmlns:a16="http://schemas.microsoft.com/office/drawing/2014/main" id="{2B4B3C30-A469-447E-A6FA-01C4C1F88EB1}"/>
              </a:ext>
            </a:extLst>
          </p:cNvPr>
          <p:cNvSpPr/>
          <p:nvPr/>
        </p:nvSpPr>
        <p:spPr>
          <a:xfrm>
            <a:off x="-46308" y="4839906"/>
            <a:ext cx="1852969" cy="1854537"/>
          </a:xfrm>
          <a:prstGeom prst="rightArrow">
            <a:avLst/>
          </a:prstGeom>
          <a:blipFill rotWithShape="1">
            <a:blip r:embed="rId5"/>
            <a:srcRect/>
            <a:tile tx="0" ty="0" sx="100000" sy="100000" flip="none" algn="tl"/>
          </a:blip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FFFFFF"/>
                </a:solidFill>
                <a:effectLst/>
                <a:uFillTx/>
                <a:latin typeface="+mn-lt"/>
                <a:ea typeface="+mn-ea"/>
                <a:cs typeface="+mn-cs"/>
                <a:sym typeface="Helvetica Light"/>
              </a:rPr>
              <a:t>“Snap” that starts the conversation</a:t>
            </a:r>
          </a:p>
        </p:txBody>
      </p:sp>
    </p:spTree>
  </p:cSld>
  <p:clrMapOvr>
    <a:masterClrMapping/>
  </p:clrMapOvr>
  <mc:AlternateContent xmlns:mc="http://schemas.openxmlformats.org/markup-compatibility/2006" xmlns:p14="http://schemas.microsoft.com/office/powerpoint/2010/main">
    <mc:Choice Requires="p14">
      <p:transition spd="slow" p14:dur="1500">
        <p:c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p:nvPr/>
        </p:nvSpPr>
        <p:spPr>
          <a:xfrm>
            <a:off x="-95290" y="-171531"/>
            <a:ext cx="13379462" cy="10196374"/>
          </a:xfrm>
          <a:prstGeom prst="rect">
            <a:avLst/>
          </a:prstGeom>
          <a:solidFill>
            <a:srgbClr val="F2E933"/>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48" name="Shape 148"/>
          <p:cNvSpPr/>
          <p:nvPr/>
        </p:nvSpPr>
        <p:spPr>
          <a:xfrm>
            <a:off x="134813" y="185129"/>
            <a:ext cx="6202174" cy="9483051"/>
          </a:xfrm>
          <a:prstGeom prst="rect">
            <a:avLst/>
          </a:prstGeom>
          <a:solidFill>
            <a:srgbClr val="FFFFFF"/>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pic>
        <p:nvPicPr>
          <p:cNvPr id="150" name="0C4E6D61-DE90-4019-9C8A-DBFDD6469E73-L0-001.png"/>
          <p:cNvPicPr>
            <a:picLocks noChangeAspect="1"/>
          </p:cNvPicPr>
          <p:nvPr/>
        </p:nvPicPr>
        <p:blipFill>
          <a:blip r:embed="rId3"/>
          <a:srcRect b="2033"/>
          <a:stretch>
            <a:fillRect/>
          </a:stretch>
        </p:blipFill>
        <p:spPr>
          <a:xfrm>
            <a:off x="964634" y="1394347"/>
            <a:ext cx="4033805" cy="8129371"/>
          </a:xfrm>
          <a:prstGeom prst="rect">
            <a:avLst/>
          </a:prstGeom>
          <a:ln w="12700">
            <a:miter lim="400000"/>
          </a:ln>
        </p:spPr>
      </p:pic>
      <p:sp>
        <p:nvSpPr>
          <p:cNvPr id="151" name="Shape 151"/>
          <p:cNvSpPr/>
          <p:nvPr/>
        </p:nvSpPr>
        <p:spPr>
          <a:xfrm>
            <a:off x="6559840" y="135274"/>
            <a:ext cx="6202173" cy="9483052"/>
          </a:xfrm>
          <a:prstGeom prst="rect">
            <a:avLst/>
          </a:prstGeom>
          <a:solidFill>
            <a:srgbClr val="FEFA8B"/>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52" name="Shape 152"/>
          <p:cNvSpPr/>
          <p:nvPr/>
        </p:nvSpPr>
        <p:spPr>
          <a:xfrm>
            <a:off x="6067527" y="3066695"/>
            <a:ext cx="7186799" cy="4634588"/>
          </a:xfrm>
          <a:prstGeom prst="rect">
            <a:avLst/>
          </a:prstGeom>
          <a:solidFill>
            <a:srgbClr val="FEFBB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pic>
        <p:nvPicPr>
          <p:cNvPr id="153" name="346F37E0-58DE-4025-BD2F-8C07DE1412DC-L0-001.png"/>
          <p:cNvPicPr>
            <a:picLocks noChangeAspect="1"/>
          </p:cNvPicPr>
          <p:nvPr/>
        </p:nvPicPr>
        <p:blipFill>
          <a:blip r:embed="rId4"/>
          <a:stretch>
            <a:fillRect/>
          </a:stretch>
        </p:blipFill>
        <p:spPr>
          <a:xfrm>
            <a:off x="10608693" y="300545"/>
            <a:ext cx="2000145" cy="2000146"/>
          </a:xfrm>
          <a:prstGeom prst="rect">
            <a:avLst/>
          </a:prstGeom>
          <a:ln w="12700">
            <a:miter lim="400000"/>
          </a:ln>
        </p:spPr>
      </p:pic>
      <p:sp>
        <p:nvSpPr>
          <p:cNvPr id="154" name="Shape 154"/>
          <p:cNvSpPr/>
          <p:nvPr/>
        </p:nvSpPr>
        <p:spPr>
          <a:xfrm>
            <a:off x="6854588" y="938667"/>
            <a:ext cx="2406701" cy="723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Avenir Next Demi Bold"/>
                <a:ea typeface="Avenir Next Demi Bold"/>
                <a:cs typeface="Avenir Next Demi Bold"/>
                <a:sym typeface="Avenir Next Demi Bold"/>
              </a:defRPr>
            </a:lvl1pPr>
          </a:lstStyle>
          <a:p>
            <a:r>
              <a:t>Comments</a:t>
            </a:r>
          </a:p>
        </p:txBody>
      </p:sp>
      <p:sp>
        <p:nvSpPr>
          <p:cNvPr id="155" name="Shape 155"/>
          <p:cNvSpPr/>
          <p:nvPr/>
        </p:nvSpPr>
        <p:spPr>
          <a:xfrm>
            <a:off x="5634398" y="566715"/>
            <a:ext cx="4847080" cy="1467806"/>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56" name="Shape 156"/>
          <p:cNvSpPr/>
          <p:nvPr/>
        </p:nvSpPr>
        <p:spPr>
          <a:xfrm>
            <a:off x="6834345" y="957718"/>
            <a:ext cx="2447189"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800"/>
            </a:lvl1pPr>
          </a:lstStyle>
          <a:p>
            <a:r>
              <a:t>Comments</a:t>
            </a:r>
          </a:p>
        </p:txBody>
      </p:sp>
      <p:sp>
        <p:nvSpPr>
          <p:cNvPr id="157" name="Shape 157"/>
          <p:cNvSpPr/>
          <p:nvPr/>
        </p:nvSpPr>
        <p:spPr>
          <a:xfrm>
            <a:off x="488598" y="135272"/>
            <a:ext cx="5494605" cy="1245373"/>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2E933"/>
                </a:solidFill>
              </a:defRPr>
            </a:pPr>
            <a:endParaRPr/>
          </a:p>
        </p:txBody>
      </p:sp>
      <p:sp>
        <p:nvSpPr>
          <p:cNvPr id="158" name="Shape 158"/>
          <p:cNvSpPr/>
          <p:nvPr/>
        </p:nvSpPr>
        <p:spPr>
          <a:xfrm>
            <a:off x="323408" y="198831"/>
            <a:ext cx="5824983" cy="111825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200"/>
            </a:pPr>
            <a:r>
              <a:rPr dirty="0"/>
              <a:t>Post: </a:t>
            </a:r>
          </a:p>
          <a:p>
            <a:pPr>
              <a:defRPr sz="2200"/>
            </a:pPr>
            <a:r>
              <a:rPr dirty="0"/>
              <a:t>Perspective: </a:t>
            </a:r>
          </a:p>
          <a:p>
            <a:pPr>
              <a:defRPr sz="2200"/>
            </a:pPr>
            <a:r>
              <a:rPr dirty="0"/>
              <a:t>Date (</a:t>
            </a:r>
            <a:r>
              <a:rPr dirty="0" err="1"/>
              <a:t>Approx</a:t>
            </a:r>
            <a:r>
              <a:rPr dirty="0"/>
              <a:t>):</a:t>
            </a:r>
          </a:p>
        </p:txBody>
      </p:sp>
      <p:sp>
        <p:nvSpPr>
          <p:cNvPr id="159" name="Shape 159"/>
          <p:cNvSpPr/>
          <p:nvPr/>
        </p:nvSpPr>
        <p:spPr>
          <a:xfrm>
            <a:off x="7005743" y="5505389"/>
            <a:ext cx="5310366" cy="133369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000">
                <a:solidFill>
                  <a:srgbClr val="3373F9"/>
                </a:solidFill>
              </a:defRPr>
            </a:pPr>
            <a:endParaRPr dirty="0">
              <a:solidFill>
                <a:srgbClr val="000000"/>
              </a:solidFill>
            </a:endParaRPr>
          </a:p>
          <a:p>
            <a:pPr algn="l">
              <a:defRPr sz="2000">
                <a:solidFill>
                  <a:srgbClr val="3373F9"/>
                </a:solidFill>
              </a:defRPr>
            </a:pPr>
            <a:endParaRPr dirty="0">
              <a:solidFill>
                <a:srgbClr val="000000"/>
              </a:solidFill>
            </a:endParaRPr>
          </a:p>
          <a:p>
            <a:pPr algn="l">
              <a:defRPr sz="2000">
                <a:solidFill>
                  <a:srgbClr val="3373F9"/>
                </a:solidFill>
              </a:defRPr>
            </a:pPr>
            <a:endParaRPr dirty="0">
              <a:solidFill>
                <a:srgbClr val="000000"/>
              </a:solidFill>
            </a:endParaRPr>
          </a:p>
          <a:p>
            <a:pPr algn="l">
              <a:defRPr sz="2000">
                <a:solidFill>
                  <a:srgbClr val="3373F9"/>
                </a:solidFill>
              </a:defRPr>
            </a:pPr>
            <a:endParaRPr dirty="0">
              <a:solidFill>
                <a:srgbClr val="000000"/>
              </a:solidFill>
            </a:endParaRPr>
          </a:p>
        </p:txBody>
      </p:sp>
      <p:sp>
        <p:nvSpPr>
          <p:cNvPr id="160" name="Shape 160"/>
          <p:cNvSpPr/>
          <p:nvPr/>
        </p:nvSpPr>
        <p:spPr>
          <a:xfrm>
            <a:off x="1285328" y="7110053"/>
            <a:ext cx="3392418" cy="702758"/>
          </a:xfrm>
          <a:prstGeom prst="rect">
            <a:avLst/>
          </a:prstGeom>
          <a:solidFill>
            <a:srgbClr val="DCDEE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62" name="Shape 162"/>
          <p:cNvSpPr/>
          <p:nvPr/>
        </p:nvSpPr>
        <p:spPr>
          <a:xfrm>
            <a:off x="4232496" y="2620414"/>
            <a:ext cx="102657" cy="65659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solidFill>
                  <a:srgbClr val="FFFFFF"/>
                </a:solidFill>
              </a:defRPr>
            </a:lvl1pPr>
          </a:lstStyle>
          <a:p>
            <a:endParaRPr dirty="0"/>
          </a:p>
        </p:txBody>
      </p:sp>
      <p:sp>
        <p:nvSpPr>
          <p:cNvPr id="163" name="Shape 163"/>
          <p:cNvSpPr/>
          <p:nvPr/>
        </p:nvSpPr>
        <p:spPr>
          <a:xfrm>
            <a:off x="1233138" y="7294719"/>
            <a:ext cx="3496798" cy="33342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500"/>
            </a:lvl1pPr>
          </a:lstStyle>
          <a:p>
            <a:endParaRPr dirty="0"/>
          </a:p>
        </p:txBody>
      </p:sp>
    </p:spTree>
  </p:cSld>
  <p:clrMapOvr>
    <a:masterClrMapping/>
  </p:clrMapOvr>
  <mc:AlternateContent xmlns:mc="http://schemas.openxmlformats.org/markup-compatibility/2006" xmlns:p14="http://schemas.microsoft.com/office/powerpoint/2010/main">
    <mc:Choice Requires="p14">
      <p:transition spd="slow" p14:dur="1500">
        <p:c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p:nvPr/>
        </p:nvSpPr>
        <p:spPr>
          <a:xfrm>
            <a:off x="-95290" y="-171531"/>
            <a:ext cx="13379462" cy="10196374"/>
          </a:xfrm>
          <a:prstGeom prst="rect">
            <a:avLst/>
          </a:prstGeom>
          <a:solidFill>
            <a:srgbClr val="F2E933"/>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66" name="Shape 166"/>
          <p:cNvSpPr/>
          <p:nvPr/>
        </p:nvSpPr>
        <p:spPr>
          <a:xfrm>
            <a:off x="134813" y="185129"/>
            <a:ext cx="6202174" cy="9483051"/>
          </a:xfrm>
          <a:prstGeom prst="rect">
            <a:avLst/>
          </a:prstGeom>
          <a:solidFill>
            <a:srgbClr val="FFFFFF"/>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67" name="Shape 167"/>
          <p:cNvSpPr/>
          <p:nvPr/>
        </p:nvSpPr>
        <p:spPr>
          <a:xfrm>
            <a:off x="1253509" y="2336800"/>
            <a:ext cx="3456055" cy="1905000"/>
          </a:xfrm>
          <a:prstGeom prst="rect">
            <a:avLst/>
          </a:prstGeom>
          <a:solidFill>
            <a:srgbClr val="00000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pic>
        <p:nvPicPr>
          <p:cNvPr id="169" name="0C4E6D61-DE90-4019-9C8A-DBFDD6469E73-L0-001.png"/>
          <p:cNvPicPr>
            <a:picLocks noChangeAspect="1"/>
          </p:cNvPicPr>
          <p:nvPr/>
        </p:nvPicPr>
        <p:blipFill>
          <a:blip r:embed="rId3"/>
          <a:srcRect b="2033"/>
          <a:stretch>
            <a:fillRect/>
          </a:stretch>
        </p:blipFill>
        <p:spPr>
          <a:xfrm>
            <a:off x="964618" y="1469635"/>
            <a:ext cx="4033805" cy="8129371"/>
          </a:xfrm>
          <a:prstGeom prst="rect">
            <a:avLst/>
          </a:prstGeom>
          <a:ln w="12700">
            <a:miter lim="400000"/>
          </a:ln>
        </p:spPr>
      </p:pic>
      <p:sp>
        <p:nvSpPr>
          <p:cNvPr id="170" name="Shape 170"/>
          <p:cNvSpPr/>
          <p:nvPr/>
        </p:nvSpPr>
        <p:spPr>
          <a:xfrm>
            <a:off x="6559840" y="135274"/>
            <a:ext cx="6202173" cy="9483052"/>
          </a:xfrm>
          <a:prstGeom prst="rect">
            <a:avLst/>
          </a:prstGeom>
          <a:solidFill>
            <a:srgbClr val="FEFA8B"/>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171" name="Shape 171"/>
          <p:cNvSpPr/>
          <p:nvPr/>
        </p:nvSpPr>
        <p:spPr>
          <a:xfrm>
            <a:off x="6244900" y="3349958"/>
            <a:ext cx="7186799" cy="4634588"/>
          </a:xfrm>
          <a:prstGeom prst="rect">
            <a:avLst/>
          </a:prstGeom>
          <a:solidFill>
            <a:srgbClr val="FEFBB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pic>
        <p:nvPicPr>
          <p:cNvPr id="172" name="346F37E0-58DE-4025-BD2F-8C07DE1412DC-L0-001.png"/>
          <p:cNvPicPr>
            <a:picLocks noChangeAspect="1"/>
          </p:cNvPicPr>
          <p:nvPr/>
        </p:nvPicPr>
        <p:blipFill>
          <a:blip r:embed="rId4"/>
          <a:stretch>
            <a:fillRect/>
          </a:stretch>
        </p:blipFill>
        <p:spPr>
          <a:xfrm>
            <a:off x="10608693" y="300545"/>
            <a:ext cx="2000145" cy="2000146"/>
          </a:xfrm>
          <a:prstGeom prst="rect">
            <a:avLst/>
          </a:prstGeom>
          <a:ln w="12700">
            <a:miter lim="400000"/>
          </a:ln>
        </p:spPr>
      </p:pic>
      <p:sp>
        <p:nvSpPr>
          <p:cNvPr id="173" name="Shape 173"/>
          <p:cNvSpPr/>
          <p:nvPr/>
        </p:nvSpPr>
        <p:spPr>
          <a:xfrm>
            <a:off x="6854588" y="938667"/>
            <a:ext cx="2406701" cy="723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Avenir Next Demi Bold"/>
                <a:ea typeface="Avenir Next Demi Bold"/>
                <a:cs typeface="Avenir Next Demi Bold"/>
                <a:sym typeface="Avenir Next Demi Bold"/>
              </a:defRPr>
            </a:lvl1pPr>
          </a:lstStyle>
          <a:p>
            <a:r>
              <a:t>Comments</a:t>
            </a:r>
          </a:p>
        </p:txBody>
      </p:sp>
      <p:sp>
        <p:nvSpPr>
          <p:cNvPr id="174" name="Shape 174"/>
          <p:cNvSpPr/>
          <p:nvPr/>
        </p:nvSpPr>
        <p:spPr>
          <a:xfrm>
            <a:off x="5634398" y="566715"/>
            <a:ext cx="4847080" cy="1467806"/>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75" name="Shape 175"/>
          <p:cNvSpPr/>
          <p:nvPr/>
        </p:nvSpPr>
        <p:spPr>
          <a:xfrm>
            <a:off x="6834345" y="957718"/>
            <a:ext cx="2447189"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800"/>
            </a:lvl1pPr>
          </a:lstStyle>
          <a:p>
            <a:r>
              <a:t>Comments</a:t>
            </a:r>
          </a:p>
        </p:txBody>
      </p:sp>
      <p:sp>
        <p:nvSpPr>
          <p:cNvPr id="176" name="Shape 176"/>
          <p:cNvSpPr/>
          <p:nvPr/>
        </p:nvSpPr>
        <p:spPr>
          <a:xfrm>
            <a:off x="488598" y="135272"/>
            <a:ext cx="5494605" cy="1245373"/>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2E933"/>
                </a:solidFill>
              </a:defRPr>
            </a:pPr>
            <a:endParaRPr/>
          </a:p>
        </p:txBody>
      </p:sp>
      <p:sp>
        <p:nvSpPr>
          <p:cNvPr id="177" name="Shape 177"/>
          <p:cNvSpPr/>
          <p:nvPr/>
        </p:nvSpPr>
        <p:spPr>
          <a:xfrm>
            <a:off x="323408" y="185672"/>
            <a:ext cx="5824984" cy="12065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400"/>
            </a:pPr>
            <a:r>
              <a:rPr dirty="0"/>
              <a:t>Post: </a:t>
            </a:r>
          </a:p>
          <a:p>
            <a:pPr>
              <a:defRPr sz="2400"/>
            </a:pPr>
            <a:r>
              <a:rPr dirty="0"/>
              <a:t>Perspective</a:t>
            </a:r>
            <a:r>
              <a:rPr lang="en-US" dirty="0"/>
              <a:t>:</a:t>
            </a:r>
            <a:endParaRPr dirty="0"/>
          </a:p>
          <a:p>
            <a:pPr>
              <a:defRPr sz="2400"/>
            </a:pPr>
            <a:r>
              <a:rPr dirty="0"/>
              <a:t>Date (</a:t>
            </a:r>
            <a:r>
              <a:rPr dirty="0" err="1"/>
              <a:t>Approx</a:t>
            </a:r>
            <a:r>
              <a:rPr dirty="0"/>
              <a:t>): </a:t>
            </a:r>
          </a:p>
        </p:txBody>
      </p:sp>
      <p:sp>
        <p:nvSpPr>
          <p:cNvPr id="178" name="Shape 178"/>
          <p:cNvSpPr/>
          <p:nvPr/>
        </p:nvSpPr>
        <p:spPr>
          <a:xfrm>
            <a:off x="6631287" y="5690192"/>
            <a:ext cx="6414026" cy="133369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000">
                <a:solidFill>
                  <a:srgbClr val="3373F9"/>
                </a:solidFill>
              </a:defRPr>
            </a:pPr>
            <a:endParaRPr dirty="0">
              <a:solidFill>
                <a:srgbClr val="000000"/>
              </a:solidFill>
            </a:endParaRPr>
          </a:p>
          <a:p>
            <a:pPr algn="l">
              <a:defRPr sz="2000">
                <a:solidFill>
                  <a:srgbClr val="3373F9"/>
                </a:solidFill>
              </a:defRPr>
            </a:pPr>
            <a:endParaRPr dirty="0">
              <a:solidFill>
                <a:srgbClr val="000000"/>
              </a:solidFill>
            </a:endParaRPr>
          </a:p>
          <a:p>
            <a:pPr algn="l">
              <a:defRPr sz="2000">
                <a:solidFill>
                  <a:srgbClr val="3373F9"/>
                </a:solidFill>
              </a:defRPr>
            </a:pPr>
            <a:endParaRPr dirty="0">
              <a:solidFill>
                <a:srgbClr val="000000"/>
              </a:solidFill>
            </a:endParaRPr>
          </a:p>
          <a:p>
            <a:pPr algn="l">
              <a:defRPr sz="2000">
                <a:solidFill>
                  <a:srgbClr val="3373F9"/>
                </a:solidFill>
              </a:defRPr>
            </a:pPr>
            <a:endParaRPr dirty="0">
              <a:solidFill>
                <a:srgbClr val="000000"/>
              </a:solidFill>
            </a:endParaRPr>
          </a:p>
        </p:txBody>
      </p:sp>
      <p:sp>
        <p:nvSpPr>
          <p:cNvPr id="179" name="Shape 179"/>
          <p:cNvSpPr/>
          <p:nvPr/>
        </p:nvSpPr>
        <p:spPr>
          <a:xfrm>
            <a:off x="1285328" y="7110053"/>
            <a:ext cx="3392418" cy="917521"/>
          </a:xfrm>
          <a:prstGeom prst="rect">
            <a:avLst/>
          </a:prstGeom>
          <a:solidFill>
            <a:srgbClr val="DCDEE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82" name="Shape 182"/>
          <p:cNvSpPr/>
          <p:nvPr/>
        </p:nvSpPr>
        <p:spPr>
          <a:xfrm>
            <a:off x="1454905" y="7417489"/>
            <a:ext cx="3053264" cy="302647"/>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300"/>
            </a:lvl1pPr>
          </a:lstStyle>
          <a:p>
            <a:endParaRPr dirty="0"/>
          </a:p>
        </p:txBody>
      </p:sp>
    </p:spTree>
  </p:cSld>
  <p:clrMapOvr>
    <a:masterClrMapping/>
  </p:clrMapOvr>
  <mc:AlternateContent xmlns:mc="http://schemas.openxmlformats.org/markup-compatibility/2006" xmlns:p14="http://schemas.microsoft.com/office/powerpoint/2010/main">
    <mc:Choice Requires="p14">
      <p:transition spd="slow" p14:dur="1500">
        <p:c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p:nvPr/>
        </p:nvSpPr>
        <p:spPr>
          <a:xfrm>
            <a:off x="-95290" y="-171531"/>
            <a:ext cx="13379462" cy="10196374"/>
          </a:xfrm>
          <a:prstGeom prst="rect">
            <a:avLst/>
          </a:prstGeom>
          <a:solidFill>
            <a:srgbClr val="F2E933"/>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85" name="Shape 185"/>
          <p:cNvSpPr/>
          <p:nvPr/>
        </p:nvSpPr>
        <p:spPr>
          <a:xfrm>
            <a:off x="134813" y="185129"/>
            <a:ext cx="6202174" cy="9483051"/>
          </a:xfrm>
          <a:prstGeom prst="rect">
            <a:avLst/>
          </a:prstGeom>
          <a:solidFill>
            <a:srgbClr val="FFFFFF"/>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pic>
        <p:nvPicPr>
          <p:cNvPr id="186" name="0C4E6D61-DE90-4019-9C8A-DBFDD6469E73-L0-001.png"/>
          <p:cNvPicPr>
            <a:picLocks noChangeAspect="1"/>
          </p:cNvPicPr>
          <p:nvPr/>
        </p:nvPicPr>
        <p:blipFill>
          <a:blip r:embed="rId3"/>
          <a:srcRect b="2033"/>
          <a:stretch>
            <a:fillRect/>
          </a:stretch>
        </p:blipFill>
        <p:spPr>
          <a:xfrm>
            <a:off x="964618" y="1469635"/>
            <a:ext cx="4033805" cy="8129371"/>
          </a:xfrm>
          <a:prstGeom prst="rect">
            <a:avLst/>
          </a:prstGeom>
          <a:ln w="12700">
            <a:miter lim="400000"/>
          </a:ln>
        </p:spPr>
      </p:pic>
      <p:sp>
        <p:nvSpPr>
          <p:cNvPr id="187" name="Shape 187"/>
          <p:cNvSpPr/>
          <p:nvPr/>
        </p:nvSpPr>
        <p:spPr>
          <a:xfrm>
            <a:off x="6559840" y="135274"/>
            <a:ext cx="6202173" cy="9483052"/>
          </a:xfrm>
          <a:prstGeom prst="rect">
            <a:avLst/>
          </a:prstGeom>
          <a:solidFill>
            <a:srgbClr val="FEFA8B"/>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pic>
        <p:nvPicPr>
          <p:cNvPr id="188" name="346F37E0-58DE-4025-BD2F-8C07DE1412DC-L0-001.png"/>
          <p:cNvPicPr>
            <a:picLocks noChangeAspect="1"/>
          </p:cNvPicPr>
          <p:nvPr/>
        </p:nvPicPr>
        <p:blipFill>
          <a:blip r:embed="rId4"/>
          <a:stretch>
            <a:fillRect/>
          </a:stretch>
        </p:blipFill>
        <p:spPr>
          <a:xfrm>
            <a:off x="10608693" y="300545"/>
            <a:ext cx="2000145" cy="2000146"/>
          </a:xfrm>
          <a:prstGeom prst="rect">
            <a:avLst/>
          </a:prstGeom>
          <a:ln w="12700">
            <a:miter lim="400000"/>
          </a:ln>
        </p:spPr>
      </p:pic>
      <p:sp>
        <p:nvSpPr>
          <p:cNvPr id="189" name="Shape 189"/>
          <p:cNvSpPr/>
          <p:nvPr/>
        </p:nvSpPr>
        <p:spPr>
          <a:xfrm>
            <a:off x="6067526" y="3283406"/>
            <a:ext cx="7186798" cy="4634588"/>
          </a:xfrm>
          <a:prstGeom prst="rect">
            <a:avLst/>
          </a:prstGeom>
          <a:solidFill>
            <a:srgbClr val="FEFBB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90" name="Shape 190"/>
          <p:cNvSpPr/>
          <p:nvPr/>
        </p:nvSpPr>
        <p:spPr>
          <a:xfrm>
            <a:off x="6854588" y="938667"/>
            <a:ext cx="2406701" cy="723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Avenir Next Demi Bold"/>
                <a:ea typeface="Avenir Next Demi Bold"/>
                <a:cs typeface="Avenir Next Demi Bold"/>
                <a:sym typeface="Avenir Next Demi Bold"/>
              </a:defRPr>
            </a:lvl1pPr>
          </a:lstStyle>
          <a:p>
            <a:r>
              <a:t>Comments</a:t>
            </a:r>
          </a:p>
        </p:txBody>
      </p:sp>
      <p:sp>
        <p:nvSpPr>
          <p:cNvPr id="191" name="Shape 191"/>
          <p:cNvSpPr/>
          <p:nvPr/>
        </p:nvSpPr>
        <p:spPr>
          <a:xfrm>
            <a:off x="5634398" y="566715"/>
            <a:ext cx="4847080" cy="1467806"/>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92" name="Shape 192"/>
          <p:cNvSpPr/>
          <p:nvPr/>
        </p:nvSpPr>
        <p:spPr>
          <a:xfrm>
            <a:off x="6834345" y="957718"/>
            <a:ext cx="2447189"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800"/>
            </a:lvl1pPr>
          </a:lstStyle>
          <a:p>
            <a:r>
              <a:t>Comments</a:t>
            </a:r>
          </a:p>
        </p:txBody>
      </p:sp>
      <p:sp>
        <p:nvSpPr>
          <p:cNvPr id="193" name="Shape 193"/>
          <p:cNvSpPr/>
          <p:nvPr/>
        </p:nvSpPr>
        <p:spPr>
          <a:xfrm>
            <a:off x="488598" y="135272"/>
            <a:ext cx="5494605" cy="1245373"/>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2E933"/>
                </a:solidFill>
              </a:defRPr>
            </a:pPr>
            <a:endParaRPr/>
          </a:p>
        </p:txBody>
      </p:sp>
      <p:sp>
        <p:nvSpPr>
          <p:cNvPr id="194" name="Shape 194"/>
          <p:cNvSpPr/>
          <p:nvPr/>
        </p:nvSpPr>
        <p:spPr>
          <a:xfrm>
            <a:off x="566917" y="106498"/>
            <a:ext cx="5337965" cy="130292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600"/>
            </a:pPr>
            <a:r>
              <a:rPr dirty="0"/>
              <a:t>Post: Election </a:t>
            </a:r>
          </a:p>
          <a:p>
            <a:pPr>
              <a:defRPr sz="2600"/>
            </a:pPr>
            <a:r>
              <a:rPr dirty="0"/>
              <a:t>Perspective:</a:t>
            </a:r>
          </a:p>
          <a:p>
            <a:pPr>
              <a:defRPr sz="2600"/>
            </a:pPr>
            <a:r>
              <a:rPr dirty="0"/>
              <a:t>Date (</a:t>
            </a:r>
            <a:r>
              <a:rPr dirty="0" err="1"/>
              <a:t>approx</a:t>
            </a:r>
            <a:r>
              <a:rPr dirty="0"/>
              <a:t>): </a:t>
            </a:r>
          </a:p>
        </p:txBody>
      </p:sp>
      <p:sp>
        <p:nvSpPr>
          <p:cNvPr id="195" name="Shape 195"/>
          <p:cNvSpPr/>
          <p:nvPr/>
        </p:nvSpPr>
        <p:spPr>
          <a:xfrm>
            <a:off x="7005743" y="5568016"/>
            <a:ext cx="5310366" cy="41036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000">
                <a:solidFill>
                  <a:srgbClr val="3373F9"/>
                </a:solidFill>
              </a:defRPr>
            </a:pPr>
            <a:endParaRPr dirty="0">
              <a:solidFill>
                <a:srgbClr val="000000"/>
              </a:solidFill>
            </a:endParaRPr>
          </a:p>
        </p:txBody>
      </p:sp>
      <p:sp>
        <p:nvSpPr>
          <p:cNvPr id="197" name="Shape 197"/>
          <p:cNvSpPr/>
          <p:nvPr/>
        </p:nvSpPr>
        <p:spPr>
          <a:xfrm>
            <a:off x="1285328" y="7486337"/>
            <a:ext cx="3392418" cy="413891"/>
          </a:xfrm>
          <a:prstGeom prst="rect">
            <a:avLst/>
          </a:prstGeom>
          <a:solidFill>
            <a:srgbClr val="DCDEE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198" name="Shape 198"/>
          <p:cNvSpPr/>
          <p:nvPr/>
        </p:nvSpPr>
        <p:spPr>
          <a:xfrm>
            <a:off x="2900578" y="7534265"/>
            <a:ext cx="161904" cy="318036"/>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400"/>
            </a:lvl1pPr>
          </a:lstStyle>
          <a:p>
            <a:r>
              <a:rPr dirty="0"/>
              <a:t>!</a:t>
            </a:r>
          </a:p>
        </p:txBody>
      </p:sp>
      <p:sp>
        <p:nvSpPr>
          <p:cNvPr id="200" name="Shape 200"/>
          <p:cNvSpPr/>
          <p:nvPr/>
        </p:nvSpPr>
        <p:spPr>
          <a:xfrm>
            <a:off x="4232496" y="2620414"/>
            <a:ext cx="102657" cy="65659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solidFill>
                  <a:srgbClr val="FFFFFF"/>
                </a:solidFill>
              </a:defRPr>
            </a:lvl1pPr>
          </a:lstStyle>
          <a:p>
            <a:endParaRPr dirty="0"/>
          </a:p>
        </p:txBody>
      </p:sp>
    </p:spTree>
  </p:cSld>
  <p:clrMapOvr>
    <a:masterClrMapping/>
  </p:clrMapOvr>
  <mc:AlternateContent xmlns:mc="http://schemas.openxmlformats.org/markup-compatibility/2006" xmlns:p14="http://schemas.microsoft.com/office/powerpoint/2010/main">
    <mc:Choice Requires="p14">
      <p:transition spd="slow" p14:dur="1500">
        <p:c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p:nvPr/>
        </p:nvSpPr>
        <p:spPr>
          <a:xfrm>
            <a:off x="-95290" y="-171531"/>
            <a:ext cx="13379462" cy="10196374"/>
          </a:xfrm>
          <a:prstGeom prst="rect">
            <a:avLst/>
          </a:prstGeom>
          <a:solidFill>
            <a:srgbClr val="F2E933"/>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03" name="Shape 203"/>
          <p:cNvSpPr/>
          <p:nvPr/>
        </p:nvSpPr>
        <p:spPr>
          <a:xfrm>
            <a:off x="134813" y="185129"/>
            <a:ext cx="6202174" cy="9483051"/>
          </a:xfrm>
          <a:prstGeom prst="rect">
            <a:avLst/>
          </a:prstGeom>
          <a:solidFill>
            <a:srgbClr val="FFFFFF"/>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pic>
        <p:nvPicPr>
          <p:cNvPr id="204" name="0C4E6D61-DE90-4019-9C8A-DBFDD6469E73-L0-001.png"/>
          <p:cNvPicPr>
            <a:picLocks noChangeAspect="1"/>
          </p:cNvPicPr>
          <p:nvPr/>
        </p:nvPicPr>
        <p:blipFill>
          <a:blip r:embed="rId3"/>
          <a:srcRect b="2033"/>
          <a:stretch>
            <a:fillRect/>
          </a:stretch>
        </p:blipFill>
        <p:spPr>
          <a:xfrm>
            <a:off x="964618" y="1469635"/>
            <a:ext cx="4033805" cy="8129371"/>
          </a:xfrm>
          <a:prstGeom prst="rect">
            <a:avLst/>
          </a:prstGeom>
          <a:ln w="12700">
            <a:miter lim="400000"/>
          </a:ln>
        </p:spPr>
      </p:pic>
      <p:sp>
        <p:nvSpPr>
          <p:cNvPr id="205" name="Shape 205"/>
          <p:cNvSpPr/>
          <p:nvPr/>
        </p:nvSpPr>
        <p:spPr>
          <a:xfrm>
            <a:off x="6559840" y="135274"/>
            <a:ext cx="6202173" cy="9483052"/>
          </a:xfrm>
          <a:prstGeom prst="rect">
            <a:avLst/>
          </a:prstGeom>
          <a:solidFill>
            <a:srgbClr val="FEFA8B"/>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206" name="Shape 206"/>
          <p:cNvSpPr/>
          <p:nvPr/>
        </p:nvSpPr>
        <p:spPr>
          <a:xfrm>
            <a:off x="6067527" y="3283406"/>
            <a:ext cx="7186799" cy="4634588"/>
          </a:xfrm>
          <a:prstGeom prst="rect">
            <a:avLst/>
          </a:prstGeom>
          <a:solidFill>
            <a:srgbClr val="FEFBB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pic>
        <p:nvPicPr>
          <p:cNvPr id="207" name="346F37E0-58DE-4025-BD2F-8C07DE1412DC-L0-001.png"/>
          <p:cNvPicPr>
            <a:picLocks noChangeAspect="1"/>
          </p:cNvPicPr>
          <p:nvPr/>
        </p:nvPicPr>
        <p:blipFill>
          <a:blip r:embed="rId4"/>
          <a:stretch>
            <a:fillRect/>
          </a:stretch>
        </p:blipFill>
        <p:spPr>
          <a:xfrm>
            <a:off x="10608693" y="300545"/>
            <a:ext cx="2000145" cy="2000146"/>
          </a:xfrm>
          <a:prstGeom prst="rect">
            <a:avLst/>
          </a:prstGeom>
          <a:ln w="12700">
            <a:miter lim="400000"/>
          </a:ln>
        </p:spPr>
      </p:pic>
      <p:sp>
        <p:nvSpPr>
          <p:cNvPr id="208" name="Shape 208"/>
          <p:cNvSpPr/>
          <p:nvPr/>
        </p:nvSpPr>
        <p:spPr>
          <a:xfrm>
            <a:off x="6854588" y="938667"/>
            <a:ext cx="2406701" cy="723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Avenir Next Demi Bold"/>
                <a:ea typeface="Avenir Next Demi Bold"/>
                <a:cs typeface="Avenir Next Demi Bold"/>
                <a:sym typeface="Avenir Next Demi Bold"/>
              </a:defRPr>
            </a:lvl1pPr>
          </a:lstStyle>
          <a:p>
            <a:r>
              <a:t>Comments</a:t>
            </a:r>
          </a:p>
        </p:txBody>
      </p:sp>
      <p:sp>
        <p:nvSpPr>
          <p:cNvPr id="209" name="Shape 209"/>
          <p:cNvSpPr/>
          <p:nvPr/>
        </p:nvSpPr>
        <p:spPr>
          <a:xfrm>
            <a:off x="5634398" y="566715"/>
            <a:ext cx="4847080" cy="1467806"/>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10" name="Shape 210"/>
          <p:cNvSpPr/>
          <p:nvPr/>
        </p:nvSpPr>
        <p:spPr>
          <a:xfrm>
            <a:off x="6834345" y="957718"/>
            <a:ext cx="2447189"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800"/>
            </a:lvl1pPr>
          </a:lstStyle>
          <a:p>
            <a:r>
              <a:t>Comments</a:t>
            </a:r>
          </a:p>
        </p:txBody>
      </p:sp>
      <p:sp>
        <p:nvSpPr>
          <p:cNvPr id="211" name="Shape 211"/>
          <p:cNvSpPr/>
          <p:nvPr/>
        </p:nvSpPr>
        <p:spPr>
          <a:xfrm>
            <a:off x="488598" y="135272"/>
            <a:ext cx="5494605" cy="1245373"/>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2E933"/>
                </a:solidFill>
              </a:defRPr>
            </a:pPr>
            <a:endParaRPr/>
          </a:p>
        </p:txBody>
      </p:sp>
      <p:sp>
        <p:nvSpPr>
          <p:cNvPr id="212" name="Shape 212"/>
          <p:cNvSpPr/>
          <p:nvPr/>
        </p:nvSpPr>
        <p:spPr>
          <a:xfrm>
            <a:off x="530344" y="244997"/>
            <a:ext cx="5411111" cy="10259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000"/>
            </a:pPr>
            <a:r>
              <a:rPr dirty="0"/>
              <a:t>Post: </a:t>
            </a:r>
          </a:p>
          <a:p>
            <a:pPr>
              <a:defRPr sz="2000"/>
            </a:pPr>
            <a:r>
              <a:rPr dirty="0"/>
              <a:t>Perspective:</a:t>
            </a:r>
          </a:p>
          <a:p>
            <a:pPr>
              <a:defRPr sz="2000"/>
            </a:pPr>
            <a:r>
              <a:rPr dirty="0"/>
              <a:t>Date (</a:t>
            </a:r>
            <a:r>
              <a:rPr dirty="0" err="1"/>
              <a:t>Approx</a:t>
            </a:r>
            <a:r>
              <a:rPr dirty="0"/>
              <a:t>):</a:t>
            </a:r>
          </a:p>
        </p:txBody>
      </p:sp>
      <p:sp>
        <p:nvSpPr>
          <p:cNvPr id="213" name="Shape 213"/>
          <p:cNvSpPr/>
          <p:nvPr/>
        </p:nvSpPr>
        <p:spPr>
          <a:xfrm>
            <a:off x="7005743" y="5683922"/>
            <a:ext cx="5310367" cy="41036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000">
                <a:solidFill>
                  <a:srgbClr val="3373F9"/>
                </a:solidFill>
              </a:defRPr>
            </a:pPr>
            <a:endParaRPr dirty="0">
              <a:solidFill>
                <a:srgbClr val="000000"/>
              </a:solidFill>
            </a:endParaRPr>
          </a:p>
        </p:txBody>
      </p:sp>
      <p:sp>
        <p:nvSpPr>
          <p:cNvPr id="215" name="Shape 215"/>
          <p:cNvSpPr/>
          <p:nvPr/>
        </p:nvSpPr>
        <p:spPr>
          <a:xfrm>
            <a:off x="1285328" y="7110053"/>
            <a:ext cx="3392418" cy="917521"/>
          </a:xfrm>
          <a:prstGeom prst="rect">
            <a:avLst/>
          </a:prstGeom>
          <a:solidFill>
            <a:srgbClr val="DCDEE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18" name="Shape 218"/>
          <p:cNvSpPr/>
          <p:nvPr/>
        </p:nvSpPr>
        <p:spPr>
          <a:xfrm>
            <a:off x="1371175" y="7394406"/>
            <a:ext cx="3220724" cy="34881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600"/>
            </a:lvl1pPr>
          </a:lstStyle>
          <a:p>
            <a:endParaRPr dirty="0"/>
          </a:p>
        </p:txBody>
      </p:sp>
    </p:spTree>
  </p:cSld>
  <p:clrMapOvr>
    <a:masterClrMapping/>
  </p:clrMapOvr>
  <mc:AlternateContent xmlns:mc="http://schemas.openxmlformats.org/markup-compatibility/2006" xmlns:p14="http://schemas.microsoft.com/office/powerpoint/2010/main">
    <mc:Choice Requires="p14">
      <p:transition spd="slow" p14:dur="1500">
        <p:c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p:nvPr/>
        </p:nvSpPr>
        <p:spPr>
          <a:xfrm>
            <a:off x="-95290" y="-171531"/>
            <a:ext cx="13379462" cy="10196374"/>
          </a:xfrm>
          <a:prstGeom prst="rect">
            <a:avLst/>
          </a:prstGeom>
          <a:solidFill>
            <a:srgbClr val="F2E933"/>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21" name="Shape 221"/>
          <p:cNvSpPr/>
          <p:nvPr/>
        </p:nvSpPr>
        <p:spPr>
          <a:xfrm>
            <a:off x="134813" y="185129"/>
            <a:ext cx="6202174" cy="9483051"/>
          </a:xfrm>
          <a:prstGeom prst="rect">
            <a:avLst/>
          </a:prstGeom>
          <a:solidFill>
            <a:srgbClr val="FFFFFF"/>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pic>
        <p:nvPicPr>
          <p:cNvPr id="223" name="0C4E6D61-DE90-4019-9C8A-DBFDD6469E73-L0-001.png"/>
          <p:cNvPicPr>
            <a:picLocks noChangeAspect="1"/>
          </p:cNvPicPr>
          <p:nvPr/>
        </p:nvPicPr>
        <p:blipFill>
          <a:blip r:embed="rId2"/>
          <a:srcRect b="2033"/>
          <a:stretch>
            <a:fillRect/>
          </a:stretch>
        </p:blipFill>
        <p:spPr>
          <a:xfrm>
            <a:off x="964618" y="1469635"/>
            <a:ext cx="4033805" cy="8129371"/>
          </a:xfrm>
          <a:prstGeom prst="rect">
            <a:avLst/>
          </a:prstGeom>
          <a:ln w="12700">
            <a:miter lim="400000"/>
          </a:ln>
        </p:spPr>
      </p:pic>
      <p:sp>
        <p:nvSpPr>
          <p:cNvPr id="224" name="Shape 224"/>
          <p:cNvSpPr/>
          <p:nvPr/>
        </p:nvSpPr>
        <p:spPr>
          <a:xfrm>
            <a:off x="6559840" y="135274"/>
            <a:ext cx="6202173" cy="9483052"/>
          </a:xfrm>
          <a:prstGeom prst="rect">
            <a:avLst/>
          </a:prstGeom>
          <a:solidFill>
            <a:srgbClr val="FEFA8B"/>
          </a:solidFill>
          <a:ln w="12700">
            <a:miter lim="400000"/>
          </a:ln>
          <a:effectLst>
            <a:outerShdw blurRad="50800" dist="12700" rotWithShape="0">
              <a:srgbClr val="000000">
                <a:alpha val="50000"/>
              </a:srgbClr>
            </a:outerShdw>
          </a:effectLst>
        </p:spPr>
        <p:txBody>
          <a:bodyPr lIns="50800" tIns="50800" rIns="50800" bIns="50800" anchor="ctr"/>
          <a:lstStyle/>
          <a:p>
            <a:pPr>
              <a:defRPr sz="2400">
                <a:solidFill>
                  <a:srgbClr val="FFFFFF"/>
                </a:solidFill>
              </a:defRPr>
            </a:pPr>
            <a:endParaRPr/>
          </a:p>
        </p:txBody>
      </p:sp>
      <p:sp>
        <p:nvSpPr>
          <p:cNvPr id="225" name="Shape 225"/>
          <p:cNvSpPr/>
          <p:nvPr/>
        </p:nvSpPr>
        <p:spPr>
          <a:xfrm>
            <a:off x="6067527" y="3217064"/>
            <a:ext cx="7186799" cy="4634588"/>
          </a:xfrm>
          <a:prstGeom prst="rect">
            <a:avLst/>
          </a:prstGeom>
          <a:solidFill>
            <a:srgbClr val="FEFBB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pic>
        <p:nvPicPr>
          <p:cNvPr id="226" name="346F37E0-58DE-4025-BD2F-8C07DE1412DC-L0-001.png"/>
          <p:cNvPicPr>
            <a:picLocks noChangeAspect="1"/>
          </p:cNvPicPr>
          <p:nvPr/>
        </p:nvPicPr>
        <p:blipFill>
          <a:blip r:embed="rId3"/>
          <a:stretch>
            <a:fillRect/>
          </a:stretch>
        </p:blipFill>
        <p:spPr>
          <a:xfrm>
            <a:off x="10608693" y="300545"/>
            <a:ext cx="2000145" cy="2000146"/>
          </a:xfrm>
          <a:prstGeom prst="rect">
            <a:avLst/>
          </a:prstGeom>
          <a:ln w="12700">
            <a:miter lim="400000"/>
          </a:ln>
        </p:spPr>
      </p:pic>
      <p:sp>
        <p:nvSpPr>
          <p:cNvPr id="227" name="Shape 227"/>
          <p:cNvSpPr/>
          <p:nvPr/>
        </p:nvSpPr>
        <p:spPr>
          <a:xfrm>
            <a:off x="6854588" y="938667"/>
            <a:ext cx="2406701" cy="7239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a:latin typeface="Avenir Next Demi Bold"/>
                <a:ea typeface="Avenir Next Demi Bold"/>
                <a:cs typeface="Avenir Next Demi Bold"/>
                <a:sym typeface="Avenir Next Demi Bold"/>
              </a:defRPr>
            </a:lvl1pPr>
          </a:lstStyle>
          <a:p>
            <a:r>
              <a:t>Comments</a:t>
            </a:r>
          </a:p>
        </p:txBody>
      </p:sp>
      <p:sp>
        <p:nvSpPr>
          <p:cNvPr id="228" name="Shape 228"/>
          <p:cNvSpPr/>
          <p:nvPr/>
        </p:nvSpPr>
        <p:spPr>
          <a:xfrm>
            <a:off x="5634398" y="566715"/>
            <a:ext cx="4847080" cy="1467806"/>
          </a:xfrm>
          <a:prstGeom prst="rect">
            <a:avLst/>
          </a:prstGeom>
          <a:solidFill>
            <a:srgbClr val="FFFFFF"/>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29" name="Shape 229"/>
          <p:cNvSpPr/>
          <p:nvPr/>
        </p:nvSpPr>
        <p:spPr>
          <a:xfrm>
            <a:off x="6834345" y="957718"/>
            <a:ext cx="2447189" cy="68580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800"/>
            </a:lvl1pPr>
          </a:lstStyle>
          <a:p>
            <a:r>
              <a:t>Comments</a:t>
            </a:r>
          </a:p>
        </p:txBody>
      </p:sp>
      <p:sp>
        <p:nvSpPr>
          <p:cNvPr id="230" name="Shape 230"/>
          <p:cNvSpPr/>
          <p:nvPr/>
        </p:nvSpPr>
        <p:spPr>
          <a:xfrm>
            <a:off x="488598" y="135272"/>
            <a:ext cx="5494605" cy="1245373"/>
          </a:xfrm>
          <a:prstGeom prst="rect">
            <a:avLst/>
          </a:prstGeom>
          <a:solidFill>
            <a:srgbClr val="FEFA8B"/>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2E933"/>
                </a:solidFill>
              </a:defRPr>
            </a:pPr>
            <a:endParaRPr/>
          </a:p>
        </p:txBody>
      </p:sp>
      <p:sp>
        <p:nvSpPr>
          <p:cNvPr id="231" name="Shape 231"/>
          <p:cNvSpPr/>
          <p:nvPr/>
        </p:nvSpPr>
        <p:spPr>
          <a:xfrm>
            <a:off x="323408" y="172100"/>
            <a:ext cx="5824984" cy="121058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2400"/>
            </a:pPr>
            <a:r>
              <a:rPr dirty="0"/>
              <a:t>Post: </a:t>
            </a:r>
            <a:endParaRPr lang="en-US" dirty="0"/>
          </a:p>
          <a:p>
            <a:pPr>
              <a:defRPr sz="2400"/>
            </a:pPr>
            <a:r>
              <a:rPr dirty="0"/>
              <a:t>Perspective:</a:t>
            </a:r>
          </a:p>
          <a:p>
            <a:pPr>
              <a:defRPr sz="2400"/>
            </a:pPr>
            <a:r>
              <a:rPr dirty="0"/>
              <a:t>Date (</a:t>
            </a:r>
            <a:r>
              <a:rPr dirty="0" err="1"/>
              <a:t>Approx</a:t>
            </a:r>
            <a:r>
              <a:rPr dirty="0"/>
              <a:t>):</a:t>
            </a:r>
          </a:p>
        </p:txBody>
      </p:sp>
      <p:sp>
        <p:nvSpPr>
          <p:cNvPr id="232" name="Shape 232"/>
          <p:cNvSpPr/>
          <p:nvPr/>
        </p:nvSpPr>
        <p:spPr>
          <a:xfrm>
            <a:off x="7005743" y="5329173"/>
            <a:ext cx="5310366" cy="41036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l">
              <a:defRPr sz="2000">
                <a:solidFill>
                  <a:srgbClr val="3373F9"/>
                </a:solidFill>
              </a:defRPr>
            </a:pPr>
            <a:endParaRPr dirty="0">
              <a:solidFill>
                <a:srgbClr val="000000"/>
              </a:solidFill>
            </a:endParaRPr>
          </a:p>
        </p:txBody>
      </p:sp>
      <p:sp>
        <p:nvSpPr>
          <p:cNvPr id="233" name="Shape 233"/>
          <p:cNvSpPr/>
          <p:nvPr/>
        </p:nvSpPr>
        <p:spPr>
          <a:xfrm>
            <a:off x="1285328" y="7171415"/>
            <a:ext cx="3392418" cy="852656"/>
          </a:xfrm>
          <a:prstGeom prst="rect">
            <a:avLst/>
          </a:prstGeom>
          <a:solidFill>
            <a:srgbClr val="DCDEE0"/>
          </a:solidFill>
          <a:ln w="12700">
            <a:miter lim="400000"/>
          </a:ln>
          <a:effectLst>
            <a:outerShdw blurRad="25400" dist="25400" dir="2388334" rotWithShape="0">
              <a:srgbClr val="000000">
                <a:alpha val="79310"/>
              </a:srgbClr>
            </a:outerShdw>
          </a:effectLst>
        </p:spPr>
        <p:txBody>
          <a:bodyPr lIns="50800" tIns="50800" rIns="50800" bIns="50800" anchor="ctr"/>
          <a:lstStyle/>
          <a:p>
            <a:pPr>
              <a:defRPr sz="2400">
                <a:solidFill>
                  <a:srgbClr val="FFFFFF"/>
                </a:solidFill>
              </a:defRPr>
            </a:pPr>
            <a:endParaRPr/>
          </a:p>
        </p:txBody>
      </p:sp>
      <p:sp>
        <p:nvSpPr>
          <p:cNvPr id="234" name="Shape 234"/>
          <p:cNvSpPr/>
          <p:nvPr/>
        </p:nvSpPr>
        <p:spPr>
          <a:xfrm>
            <a:off x="1321659" y="7454112"/>
            <a:ext cx="3319756" cy="2872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1200"/>
            </a:lvl1pPr>
          </a:lstStyle>
          <a:p>
            <a:endParaRPr dirty="0"/>
          </a:p>
        </p:txBody>
      </p:sp>
    </p:spTree>
  </p:cSld>
  <p:clrMapOvr>
    <a:masterClrMapping/>
  </p:clrMapOvr>
  <mc:AlternateContent xmlns:mc="http://schemas.openxmlformats.org/markup-compatibility/2006" xmlns:p14="http://schemas.microsoft.com/office/powerpoint/2010/main">
    <mc:Choice Requires="p14">
      <p:transition spd="slow" p14:dur="1500">
        <p:cove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202</TotalTime>
  <Words>555</Words>
  <Application>Microsoft Office PowerPoint</Application>
  <PresentationFormat>Custom</PresentationFormat>
  <Paragraphs>73</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Al Nile</vt:lpstr>
      <vt:lpstr>Arial</vt:lpstr>
      <vt:lpstr>Avenir Next Demi Bold</vt:lpstr>
      <vt:lpstr>Cochin</vt:lpstr>
      <vt:lpstr>Helvetica Light</vt:lpstr>
      <vt:lpstr>Helvetica Neue</vt:lpstr>
      <vt:lpstr>White</vt:lpstr>
      <vt:lpstr>Lit Chat</vt:lpstr>
      <vt:lpstr>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Holman Meredith</cp:lastModifiedBy>
  <cp:revision>21</cp:revision>
  <dcterms:modified xsi:type="dcterms:W3CDTF">2020-05-13T17:17:42Z</dcterms:modified>
</cp:coreProperties>
</file>